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3" r:id="rId7"/>
    <p:sldId id="262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25" d="100"/>
          <a:sy n="25" d="100"/>
        </p:scale>
        <p:origin x="2477" y="13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12D6B-D767-87A5-D84D-362C77DB0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0DEA07-D200-EBA9-14A4-A02E0554D5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F62C5-B33E-0832-6147-4DCD433E9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CF197-BF66-4B2B-AD47-4CA8B6E0C302}" type="datetimeFigureOut">
              <a:rPr lang="en-GB" smtClean="0"/>
              <a:t>07/05/2025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A693DF-A12D-EBF0-33C1-AC3C17C9D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9FCC5-3753-4021-52CD-F519E6FDF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1B4E-28F2-45AB-9DED-DD73FC030D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9970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E82EF-380E-9C65-A1C7-043A24E51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6BF29A-4B55-477C-F3A8-78F1816C4D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A6971-B77D-0242-7A78-B77C76A50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CF197-BF66-4B2B-AD47-4CA8B6E0C302}" type="datetimeFigureOut">
              <a:rPr lang="en-GB" smtClean="0"/>
              <a:t>07/05/2025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14F2C-576E-B367-416C-6017AD79F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61D27-B70E-5C58-3D2B-DB557574E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1B4E-28F2-45AB-9DED-DD73FC030D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6132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B18EB7-3D3A-B8B3-4544-5C49739D68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E23B23-0780-92E5-B66A-AAC90F2056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1BC39-C381-0211-E4D7-0735C1B27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CF197-BF66-4B2B-AD47-4CA8B6E0C302}" type="datetimeFigureOut">
              <a:rPr lang="en-GB" smtClean="0"/>
              <a:t>07/05/2025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C8378C-D22B-2B50-FB55-3E5BF4892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B860B-8203-FAE6-8F52-4A235947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1B4E-28F2-45AB-9DED-DD73FC030D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6607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0356D-5324-0694-63AC-B0E192510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FA92F-B0BE-42E4-7B6D-96EA6C800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78B2E-54E3-9514-28A8-D2DF0F288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CF197-BF66-4B2B-AD47-4CA8B6E0C302}" type="datetimeFigureOut">
              <a:rPr lang="en-GB" smtClean="0"/>
              <a:t>07/05/2025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74225-D9A1-879B-5DD8-D1C616A4C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41DB0-8F43-ECE0-92A8-F72EFDAE1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1B4E-28F2-45AB-9DED-DD73FC030D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3529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C76AA-98D6-5C15-75A3-176D7CA8E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4C12A-282F-5AC8-DCF2-48D1468A9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F7751-4328-1412-BE38-80295C616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CF197-BF66-4B2B-AD47-4CA8B6E0C302}" type="datetimeFigureOut">
              <a:rPr lang="en-GB" smtClean="0"/>
              <a:t>07/05/2025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62CC9-E699-A6FE-54B4-E100AA657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96124-550B-5BEF-6575-4874F569F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1B4E-28F2-45AB-9DED-DD73FC030D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261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07D9D-0FCD-7D3F-A514-EFB7ECC7D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4B9F8-BB5C-CB39-67E9-AA0B0FDD03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2F9A60-B23C-CD7E-573C-5B2E40D004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9F484-16B2-D5FB-8D9C-F433FD012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CF197-BF66-4B2B-AD47-4CA8B6E0C302}" type="datetimeFigureOut">
              <a:rPr lang="en-GB" smtClean="0"/>
              <a:t>07/05/2025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47E7ED-6D5F-9EDA-A3E2-5859B7A65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ED5254-D6DD-1FA7-54C6-9726D418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1B4E-28F2-45AB-9DED-DD73FC030D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0819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A6930-DD45-246B-5480-FB02E6F5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7E459-FCBD-693D-7F79-B036FEEF9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F1683D-184E-175A-182B-5FE401337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6053C8-F4FE-1B5A-318A-1A8C2A2506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2DBA3A-5442-7C6A-618C-1949AF8A49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D85F71-7807-B681-C11E-B6C3091AA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CF197-BF66-4B2B-AD47-4CA8B6E0C302}" type="datetimeFigureOut">
              <a:rPr lang="en-GB" smtClean="0"/>
              <a:t>07/05/2025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47D32F-D2EC-5346-8F8E-0B2CBCC0E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902C65-D1BA-8B2D-2C31-C2FAC5557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1B4E-28F2-45AB-9DED-DD73FC030D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4164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6C9B0-2292-C3D5-C871-4C54BBB98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D98E2A-2751-7354-0AE4-F4CFA6FB8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CF197-BF66-4B2B-AD47-4CA8B6E0C302}" type="datetimeFigureOut">
              <a:rPr lang="en-GB" smtClean="0"/>
              <a:t>07/05/2025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F8185C-DF9B-C55E-C8DE-CCBA1ADFA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C9BD9B-ED16-2319-4CF5-754526E9E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1B4E-28F2-45AB-9DED-DD73FC030D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5436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CBC0A0-59B5-1D73-11A3-4CDD7308B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CF197-BF66-4B2B-AD47-4CA8B6E0C302}" type="datetimeFigureOut">
              <a:rPr lang="en-GB" smtClean="0"/>
              <a:t>07/05/2025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EE1C06-B1CB-E1A5-B7CD-B430EF125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87BCD-6246-EF07-7FB5-8FDAAAF33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1B4E-28F2-45AB-9DED-DD73FC030D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118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683A7-0E85-3BE0-7C58-B173B5739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C35CA-161D-2E16-2ECA-670BB0A13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C2B398-DB1B-463C-D1AA-E7DBED59D2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EB8ED1-9416-ED93-B627-F38456DDA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CF197-BF66-4B2B-AD47-4CA8B6E0C302}" type="datetimeFigureOut">
              <a:rPr lang="en-GB" smtClean="0"/>
              <a:t>07/05/2025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51E438-7E73-2A17-82A1-29FFE2D6A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7D685A-6297-546C-DB5B-36FEC18F5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1B4E-28F2-45AB-9DED-DD73FC030D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7029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42575-7D7A-84D5-061F-78EA9C54D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3CDA84-A88C-5535-4C70-F10D6382AD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70290E-86EB-7BB7-9F3D-DB6C8B2BAC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E70BF5-41FD-E8DC-4632-AF9BE955B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CF197-BF66-4B2B-AD47-4CA8B6E0C302}" type="datetimeFigureOut">
              <a:rPr lang="en-GB" smtClean="0"/>
              <a:t>07/05/2025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32C5E5-6E26-AB24-7364-8D640E75C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EE9C49-DC7A-D7E2-51D8-7F3C43DD3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1B4E-28F2-45AB-9DED-DD73FC030D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50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00975E-B4F8-C415-A30E-D03441FE4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8E83BA-EA48-32BA-B407-2831831E1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F6BA5-334E-8B5B-A134-8B3A1342D7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DCF197-BF66-4B2B-AD47-4CA8B6E0C302}" type="datetimeFigureOut">
              <a:rPr lang="en-GB" smtClean="0"/>
              <a:t>07/05/2025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415DD-73A4-5CE2-3CF2-6F62869382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7B0D4-C3F3-61BC-7938-42F369FBA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261B4E-28F2-45AB-9DED-DD73FC030D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746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hyperlink" Target="https://github.com/gbennnn/fire-and-smoke-detector" TargetMode="External"/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microsoft.com/office/2007/relationships/hdphoto" Target="../media/hdphoto1.wdp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3.svg"/><Relationship Id="rId2" Type="http://schemas.openxmlformats.org/officeDocument/2006/relationships/image" Target="../media/image1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urple and blue circuit board on a planet&#10;&#10;AI-generated content may be incorrect.">
            <a:extLst>
              <a:ext uri="{FF2B5EF4-FFF2-40B4-BE49-F238E27FC236}">
                <a16:creationId xmlns:a16="http://schemas.microsoft.com/office/drawing/2014/main" id="{1E4F1068-1144-7303-6812-6D1B62F096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C80A14-785D-60B5-5EC7-42E14C5439BE}"/>
              </a:ext>
            </a:extLst>
          </p:cNvPr>
          <p:cNvSpPr/>
          <p:nvPr/>
        </p:nvSpPr>
        <p:spPr>
          <a:xfrm>
            <a:off x="1859419" y="1929598"/>
            <a:ext cx="91498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FIRE AND SMOKE DETECTOR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1EC03A-5A0A-78EA-1514-BF2BB52E73FA}"/>
              </a:ext>
            </a:extLst>
          </p:cNvPr>
          <p:cNvSpPr/>
          <p:nvPr/>
        </p:nvSpPr>
        <p:spPr>
          <a:xfrm>
            <a:off x="4233183" y="4466737"/>
            <a:ext cx="440229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By. </a:t>
            </a:r>
            <a:r>
              <a:rPr lang="en-US" sz="20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Kelompok</a:t>
            </a:r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12:</a:t>
            </a:r>
          </a:p>
          <a:p>
            <a:pPr algn="ctr"/>
            <a:r>
              <a:rPr lang="en-US" sz="20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Benony Gabriel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</a:t>
            </a:r>
            <a:r>
              <a:rPr lang="en-US" sz="20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NIM: 105222002)</a:t>
            </a:r>
          </a:p>
          <a:p>
            <a:pPr algn="ctr"/>
            <a:r>
              <a:rPr lang="en-GB" sz="2000" b="0" i="0" dirty="0" err="1">
                <a:solidFill>
                  <a:srgbClr val="F0F6FC"/>
                </a:solidFill>
                <a:effectLst/>
                <a:latin typeface="-apple-system"/>
              </a:rPr>
              <a:t>Senopati</a:t>
            </a:r>
            <a:r>
              <a:rPr lang="en-GB" sz="2000" b="0" i="0" dirty="0">
                <a:solidFill>
                  <a:srgbClr val="F0F6FC"/>
                </a:solidFill>
                <a:effectLst/>
                <a:latin typeface="-apple-system"/>
              </a:rPr>
              <a:t> Baruna Pasha (NIM: 10522023)</a:t>
            </a:r>
          </a:p>
          <a:p>
            <a:pPr algn="ctr"/>
            <a:endParaRPr lang="en-US" sz="20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DAFB4DD-CDFA-6B01-F39D-5F1EB8ECF305}"/>
              </a:ext>
            </a:extLst>
          </p:cNvPr>
          <p:cNvSpPr/>
          <p:nvPr/>
        </p:nvSpPr>
        <p:spPr>
          <a:xfrm>
            <a:off x="3351056" y="2852928"/>
            <a:ext cx="581300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0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Tugas</a:t>
            </a:r>
            <a:r>
              <a:rPr lang="en-GB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Besar Mata </a:t>
            </a:r>
            <a:r>
              <a:rPr lang="en-GB" sz="20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Kuliah</a:t>
            </a:r>
            <a:r>
              <a:rPr lang="en-GB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en-GB" sz="20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Mikrokontroller</a:t>
            </a:r>
            <a:r>
              <a:rPr lang="en-GB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dan IoT</a:t>
            </a:r>
            <a:endParaRPr lang="en-US" sz="20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78008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54077-A496-ACCF-DF6F-CB5B03BCB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urple and blue circuit board on a planet&#10;&#10;AI-generated content may be incorrect.">
            <a:extLst>
              <a:ext uri="{FF2B5EF4-FFF2-40B4-BE49-F238E27FC236}">
                <a16:creationId xmlns:a16="http://schemas.microsoft.com/office/drawing/2014/main" id="{88B130C2-7313-77B9-FF97-39A3AA46761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3FA730-E932-68F3-2CC1-E4ED1D8AF4AF}"/>
              </a:ext>
            </a:extLst>
          </p:cNvPr>
          <p:cNvSpPr/>
          <p:nvPr/>
        </p:nvSpPr>
        <p:spPr>
          <a:xfrm>
            <a:off x="1537920" y="262438"/>
            <a:ext cx="91498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FIRE AND SMOKE DETECTOR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561ECE-2B88-1874-85DF-659CF6DA0726}"/>
              </a:ext>
            </a:extLst>
          </p:cNvPr>
          <p:cNvSpPr/>
          <p:nvPr/>
        </p:nvSpPr>
        <p:spPr>
          <a:xfrm>
            <a:off x="5096494" y="1211473"/>
            <a:ext cx="199900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By.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Kelompok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12</a:t>
            </a:r>
            <a:endParaRPr lang="en-US" sz="20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59FB25-759E-EC4D-7520-49231E4ADC63}"/>
              </a:ext>
            </a:extLst>
          </p:cNvPr>
          <p:cNvSpPr/>
          <p:nvPr/>
        </p:nvSpPr>
        <p:spPr>
          <a:xfrm>
            <a:off x="4339459" y="2534913"/>
            <a:ext cx="351307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Timeline </a:t>
            </a:r>
            <a:r>
              <a:rPr lang="en-US" sz="3600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Proyek</a:t>
            </a:r>
            <a:endParaRPr lang="en-US" sz="3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703B53-10DD-E0E9-24DD-3D54ACDC6D3C}"/>
              </a:ext>
            </a:extLst>
          </p:cNvPr>
          <p:cNvSpPr/>
          <p:nvPr/>
        </p:nvSpPr>
        <p:spPr>
          <a:xfrm>
            <a:off x="1449527" y="3730391"/>
            <a:ext cx="80342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WEEK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A4A325-A9CF-586A-5F7C-2D629F5C9B30}"/>
              </a:ext>
            </a:extLst>
          </p:cNvPr>
          <p:cNvSpPr/>
          <p:nvPr/>
        </p:nvSpPr>
        <p:spPr>
          <a:xfrm>
            <a:off x="2865741" y="3725098"/>
            <a:ext cx="80342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WEEK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D8F458-C719-5E5E-7172-11E6C2D1BFD7}"/>
              </a:ext>
            </a:extLst>
          </p:cNvPr>
          <p:cNvSpPr/>
          <p:nvPr/>
        </p:nvSpPr>
        <p:spPr>
          <a:xfrm>
            <a:off x="4281955" y="3719805"/>
            <a:ext cx="80342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WEEK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77EBF8-B236-DA20-CD7F-03077407C81D}"/>
              </a:ext>
            </a:extLst>
          </p:cNvPr>
          <p:cNvSpPr/>
          <p:nvPr/>
        </p:nvSpPr>
        <p:spPr>
          <a:xfrm>
            <a:off x="5698169" y="3714512"/>
            <a:ext cx="80342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WEEK 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FFD6AA-7C47-528D-E044-699540555D6A}"/>
              </a:ext>
            </a:extLst>
          </p:cNvPr>
          <p:cNvSpPr/>
          <p:nvPr/>
        </p:nvSpPr>
        <p:spPr>
          <a:xfrm>
            <a:off x="7114383" y="3709219"/>
            <a:ext cx="80342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WEEK 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DCE794-F0DC-B1A2-F3B0-BDB570929B9E}"/>
              </a:ext>
            </a:extLst>
          </p:cNvPr>
          <p:cNvSpPr/>
          <p:nvPr/>
        </p:nvSpPr>
        <p:spPr>
          <a:xfrm>
            <a:off x="8530597" y="3703926"/>
            <a:ext cx="80342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WEEK 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9130E5-F2E3-7FA9-AF65-11A2B1E57580}"/>
              </a:ext>
            </a:extLst>
          </p:cNvPr>
          <p:cNvSpPr/>
          <p:nvPr/>
        </p:nvSpPr>
        <p:spPr>
          <a:xfrm>
            <a:off x="9946811" y="3698633"/>
            <a:ext cx="80342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WEEK 7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149D8A8-3C9E-24C9-794A-CF2120740A26}"/>
              </a:ext>
            </a:extLst>
          </p:cNvPr>
          <p:cNvCxnSpPr>
            <a:cxnSpLocks/>
            <a:endCxn id="30" idx="6"/>
          </p:cNvCxnSpPr>
          <p:nvPr/>
        </p:nvCxnSpPr>
        <p:spPr>
          <a:xfrm>
            <a:off x="1473706" y="4471416"/>
            <a:ext cx="9244584" cy="12634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7CF49EE-1659-D2EE-82E5-13183AF3F0C6}"/>
              </a:ext>
            </a:extLst>
          </p:cNvPr>
          <p:cNvGrpSpPr/>
          <p:nvPr/>
        </p:nvGrpSpPr>
        <p:grpSpPr>
          <a:xfrm>
            <a:off x="1473706" y="4104574"/>
            <a:ext cx="758952" cy="758952"/>
            <a:chOff x="1473706" y="4104574"/>
            <a:chExt cx="758952" cy="758952"/>
          </a:xfrm>
        </p:grpSpPr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0EB553FE-7661-BFDA-48FB-4AE36217C903}"/>
                </a:ext>
              </a:extLst>
            </p:cNvPr>
            <p:cNvSpPr/>
            <p:nvPr/>
          </p:nvSpPr>
          <p:spPr>
            <a:xfrm>
              <a:off x="1473706" y="4104574"/>
              <a:ext cx="758952" cy="758952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0" name="Graphic 9" descr="Lights On with solid fill">
              <a:extLst>
                <a:ext uri="{FF2B5EF4-FFF2-40B4-BE49-F238E27FC236}">
                  <a16:creationId xmlns:a16="http://schemas.microsoft.com/office/drawing/2014/main" id="{4A94A7FB-4BCD-ABFB-D87F-3297CF426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51355" y="4171531"/>
              <a:ext cx="599770" cy="59977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06612FD-383F-3856-7A4A-B2E045E5648C}"/>
              </a:ext>
            </a:extLst>
          </p:cNvPr>
          <p:cNvGrpSpPr/>
          <p:nvPr/>
        </p:nvGrpSpPr>
        <p:grpSpPr>
          <a:xfrm>
            <a:off x="2887978" y="4104574"/>
            <a:ext cx="758952" cy="758952"/>
            <a:chOff x="2887978" y="4104574"/>
            <a:chExt cx="758952" cy="758952"/>
          </a:xfrm>
        </p:grpSpPr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C8867901-AF65-ACBB-6877-C38237EE04C9}"/>
                </a:ext>
              </a:extLst>
            </p:cNvPr>
            <p:cNvSpPr/>
            <p:nvPr/>
          </p:nvSpPr>
          <p:spPr>
            <a:xfrm>
              <a:off x="2887978" y="4104574"/>
              <a:ext cx="758952" cy="758952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9" name="Graphic 18" descr="Checklist outline">
              <a:extLst>
                <a:ext uri="{FF2B5EF4-FFF2-40B4-BE49-F238E27FC236}">
                  <a16:creationId xmlns:a16="http://schemas.microsoft.com/office/drawing/2014/main" id="{290FFDC3-2337-39DB-4AFF-AF70ECF12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004505" y="4221102"/>
              <a:ext cx="525896" cy="525896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6D6DDD1-9086-43AC-F9EF-6B1F6AF0ED8A}"/>
              </a:ext>
            </a:extLst>
          </p:cNvPr>
          <p:cNvGrpSpPr/>
          <p:nvPr/>
        </p:nvGrpSpPr>
        <p:grpSpPr>
          <a:xfrm>
            <a:off x="4302250" y="4104574"/>
            <a:ext cx="758952" cy="758952"/>
            <a:chOff x="4302250" y="4104574"/>
            <a:chExt cx="758952" cy="758952"/>
          </a:xfrm>
        </p:grpSpPr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DAC1EA64-047D-DC74-4A89-A995667ADE03}"/>
                </a:ext>
              </a:extLst>
            </p:cNvPr>
            <p:cNvSpPr/>
            <p:nvPr/>
          </p:nvSpPr>
          <p:spPr>
            <a:xfrm>
              <a:off x="4302250" y="4104574"/>
              <a:ext cx="758952" cy="758952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1" name="Graphic 20" descr="Wireless with solid fill">
              <a:extLst>
                <a:ext uri="{FF2B5EF4-FFF2-40B4-BE49-F238E27FC236}">
                  <a16:creationId xmlns:a16="http://schemas.microsoft.com/office/drawing/2014/main" id="{DE4DBA14-454A-7AB0-E938-DE680F5E6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39459" y="4171531"/>
              <a:ext cx="551688" cy="551688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906077F-5E03-2D8A-E324-10EAD547D8F8}"/>
              </a:ext>
            </a:extLst>
          </p:cNvPr>
          <p:cNvGrpSpPr/>
          <p:nvPr/>
        </p:nvGrpSpPr>
        <p:grpSpPr>
          <a:xfrm>
            <a:off x="5716522" y="4104574"/>
            <a:ext cx="758952" cy="758952"/>
            <a:chOff x="5716522" y="4104574"/>
            <a:chExt cx="758952" cy="758952"/>
          </a:xfrm>
        </p:grpSpPr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4CB3AFD3-F4F8-D2DE-D7FA-E0E2F055852F}"/>
                </a:ext>
              </a:extLst>
            </p:cNvPr>
            <p:cNvSpPr/>
            <p:nvPr/>
          </p:nvSpPr>
          <p:spPr>
            <a:xfrm>
              <a:off x="5716522" y="4104574"/>
              <a:ext cx="758952" cy="758952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3" name="Graphic 22" descr="Remote work with solid fill">
              <a:extLst>
                <a:ext uri="{FF2B5EF4-FFF2-40B4-BE49-F238E27FC236}">
                  <a16:creationId xmlns:a16="http://schemas.microsoft.com/office/drawing/2014/main" id="{10EEE1AC-DBEC-1775-819A-57230354B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42253" y="4208206"/>
              <a:ext cx="551688" cy="551688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53F7BEF-0383-B417-0024-417C3EFE4489}"/>
              </a:ext>
            </a:extLst>
          </p:cNvPr>
          <p:cNvGrpSpPr/>
          <p:nvPr/>
        </p:nvGrpSpPr>
        <p:grpSpPr>
          <a:xfrm>
            <a:off x="7130794" y="4104574"/>
            <a:ext cx="758952" cy="758952"/>
            <a:chOff x="7130794" y="4104574"/>
            <a:chExt cx="758952" cy="758952"/>
          </a:xfrm>
        </p:grpSpPr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D877A895-0EAA-99BB-4A18-7FCB860F6EF3}"/>
                </a:ext>
              </a:extLst>
            </p:cNvPr>
            <p:cNvSpPr/>
            <p:nvPr/>
          </p:nvSpPr>
          <p:spPr>
            <a:xfrm>
              <a:off x="7130794" y="4104574"/>
              <a:ext cx="758952" cy="758952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2" name="Graphic 31" descr="Tools with solid fill">
              <a:extLst>
                <a:ext uri="{FF2B5EF4-FFF2-40B4-BE49-F238E27FC236}">
                  <a16:creationId xmlns:a16="http://schemas.microsoft.com/office/drawing/2014/main" id="{39FE1484-3585-860F-0221-98D8A6CF1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256525" y="4230684"/>
              <a:ext cx="506731" cy="506731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4046530-7C64-E1DA-8D86-83CAF471B769}"/>
              </a:ext>
            </a:extLst>
          </p:cNvPr>
          <p:cNvGrpSpPr/>
          <p:nvPr/>
        </p:nvGrpSpPr>
        <p:grpSpPr>
          <a:xfrm>
            <a:off x="8545066" y="4104574"/>
            <a:ext cx="758952" cy="758952"/>
            <a:chOff x="8545066" y="4104574"/>
            <a:chExt cx="758952" cy="758952"/>
          </a:xfrm>
        </p:grpSpPr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F8E822B0-AD14-0C6F-9D46-E6BCF14FBCCE}"/>
                </a:ext>
              </a:extLst>
            </p:cNvPr>
            <p:cNvSpPr/>
            <p:nvPr/>
          </p:nvSpPr>
          <p:spPr>
            <a:xfrm>
              <a:off x="8545066" y="4104574"/>
              <a:ext cx="758952" cy="758952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6" name="Graphic 35" descr="Completed with solid fill">
              <a:extLst>
                <a:ext uri="{FF2B5EF4-FFF2-40B4-BE49-F238E27FC236}">
                  <a16:creationId xmlns:a16="http://schemas.microsoft.com/office/drawing/2014/main" id="{4B3421FF-AC55-5EC5-A470-A9C8866A8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13793" y="4152900"/>
              <a:ext cx="637032" cy="637032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55F9AE4-BEB9-468C-6440-287825FB84EB}"/>
              </a:ext>
            </a:extLst>
          </p:cNvPr>
          <p:cNvGrpSpPr/>
          <p:nvPr/>
        </p:nvGrpSpPr>
        <p:grpSpPr>
          <a:xfrm>
            <a:off x="9959338" y="4104574"/>
            <a:ext cx="758952" cy="758952"/>
            <a:chOff x="9959338" y="4104574"/>
            <a:chExt cx="758952" cy="758952"/>
          </a:xfrm>
        </p:grpSpPr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54C24A58-B0CC-D16D-B409-94A0BD1FD70C}"/>
                </a:ext>
              </a:extLst>
            </p:cNvPr>
            <p:cNvSpPr/>
            <p:nvPr/>
          </p:nvSpPr>
          <p:spPr>
            <a:xfrm>
              <a:off x="9959338" y="4104574"/>
              <a:ext cx="758952" cy="758952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8" name="Graphic 37" descr="Document with solid fill">
              <a:extLst>
                <a:ext uri="{FF2B5EF4-FFF2-40B4-BE49-F238E27FC236}">
                  <a16:creationId xmlns:a16="http://schemas.microsoft.com/office/drawing/2014/main" id="{413051E2-EFEC-C84D-7B38-6CABF85F3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037187" y="4167261"/>
              <a:ext cx="622671" cy="622671"/>
            </a:xfrm>
            <a:prstGeom prst="rect">
              <a:avLst/>
            </a:prstGeom>
          </p:spPr>
        </p:pic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5EFAFD47-A83B-991C-8F45-DF528536877F}"/>
              </a:ext>
            </a:extLst>
          </p:cNvPr>
          <p:cNvSpPr/>
          <p:nvPr/>
        </p:nvSpPr>
        <p:spPr>
          <a:xfrm>
            <a:off x="1228324" y="4897264"/>
            <a:ext cx="1294200" cy="7386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Ideasi</a:t>
            </a:r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&amp; </a:t>
            </a:r>
          </a:p>
          <a:p>
            <a:pPr algn="ctr"/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Perencanaan</a:t>
            </a:r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algn="ctr"/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Proyek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6259684-BB26-B291-9CB9-95F1D366FD96}"/>
              </a:ext>
            </a:extLst>
          </p:cNvPr>
          <p:cNvSpPr/>
          <p:nvPr/>
        </p:nvSpPr>
        <p:spPr>
          <a:xfrm>
            <a:off x="2649507" y="4891971"/>
            <a:ext cx="1284262" cy="7386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Pengadaan</a:t>
            </a:r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&amp; </a:t>
            </a:r>
          </a:p>
          <a:p>
            <a:pPr algn="ctr"/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Pengujian</a:t>
            </a:r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algn="ctr"/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Komponen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3E1D81-842E-C5BE-AE57-B0D4EF6CD449}"/>
              </a:ext>
            </a:extLst>
          </p:cNvPr>
          <p:cNvSpPr/>
          <p:nvPr/>
        </p:nvSpPr>
        <p:spPr>
          <a:xfrm>
            <a:off x="4199442" y="4886678"/>
            <a:ext cx="1016817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Koneksi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Internet &amp; </a:t>
            </a:r>
          </a:p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Cloud</a:t>
            </a:r>
          </a:p>
          <a:p>
            <a:pPr algn="ctr"/>
            <a:r>
              <a:rPr lang="en-US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Integration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53D10F9-FC21-D772-F246-AAF59CE799EC}"/>
              </a:ext>
            </a:extLst>
          </p:cNvPr>
          <p:cNvSpPr/>
          <p:nvPr/>
        </p:nvSpPr>
        <p:spPr>
          <a:xfrm>
            <a:off x="5546632" y="4881385"/>
            <a:ext cx="115486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Fitur </a:t>
            </a:r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Kendali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Jarak </a:t>
            </a:r>
            <a:r>
              <a:rPr lang="en-US" sz="1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Jauh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4C898C7-1D13-134E-733B-23460A4D4E58}"/>
              </a:ext>
            </a:extLst>
          </p:cNvPr>
          <p:cNvSpPr/>
          <p:nvPr/>
        </p:nvSpPr>
        <p:spPr>
          <a:xfrm>
            <a:off x="7039885" y="4876092"/>
            <a:ext cx="1000787" cy="7386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Integrasi &amp;</a:t>
            </a:r>
          </a:p>
          <a:p>
            <a:pPr algn="ctr"/>
            <a:r>
              <a:rPr lang="en-US" sz="1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Optimasi</a:t>
            </a:r>
            <a:endParaRPr lang="en-US" sz="1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Sistem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EF1951A-2FFA-F493-BBE4-2AE5EC13A423}"/>
              </a:ext>
            </a:extLst>
          </p:cNvPr>
          <p:cNvSpPr/>
          <p:nvPr/>
        </p:nvSpPr>
        <p:spPr>
          <a:xfrm>
            <a:off x="8337122" y="4870799"/>
            <a:ext cx="123873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Finalisasi</a:t>
            </a:r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&amp;</a:t>
            </a:r>
          </a:p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Uji </a:t>
            </a:r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Lapangan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484D4CE-B957-CC11-3D89-5D12D24C604A}"/>
              </a:ext>
            </a:extLst>
          </p:cNvPr>
          <p:cNvSpPr/>
          <p:nvPr/>
        </p:nvSpPr>
        <p:spPr>
          <a:xfrm>
            <a:off x="9760165" y="4865506"/>
            <a:ext cx="122507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Dokumentasi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 </a:t>
            </a:r>
            <a:r>
              <a:rPr lang="en-US" sz="1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Laporan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3154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739C0-7E90-71A0-E1BA-500D3B2E7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urple and blue circuit board on a planet&#10;&#10;AI-generated content may be incorrect.">
            <a:extLst>
              <a:ext uri="{FF2B5EF4-FFF2-40B4-BE49-F238E27FC236}">
                <a16:creationId xmlns:a16="http://schemas.microsoft.com/office/drawing/2014/main" id="{E2BA1804-E7EA-D13C-F3A4-6CBE6B6CFCA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70523" y="-7464669"/>
            <a:ext cx="25775137" cy="144985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771546-8AD2-5BE6-667E-C418A7E8E3EA}"/>
              </a:ext>
            </a:extLst>
          </p:cNvPr>
          <p:cNvSpPr/>
          <p:nvPr/>
        </p:nvSpPr>
        <p:spPr>
          <a:xfrm>
            <a:off x="1537920" y="262438"/>
            <a:ext cx="91498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FIRE AND SMOKE DETECTOR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9B116D-E9E5-8257-2D2F-D64B490471E2}"/>
              </a:ext>
            </a:extLst>
          </p:cNvPr>
          <p:cNvSpPr/>
          <p:nvPr/>
        </p:nvSpPr>
        <p:spPr>
          <a:xfrm>
            <a:off x="5096494" y="1211473"/>
            <a:ext cx="199900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By.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Kelompok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12</a:t>
            </a:r>
            <a:endParaRPr lang="en-US" sz="20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FEDA92-F74A-389D-D812-E825BCFE6AE9}"/>
              </a:ext>
            </a:extLst>
          </p:cNvPr>
          <p:cNvSpPr/>
          <p:nvPr/>
        </p:nvSpPr>
        <p:spPr>
          <a:xfrm>
            <a:off x="-11626200" y="899672"/>
            <a:ext cx="351307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Timeline </a:t>
            </a:r>
            <a:r>
              <a:rPr lang="en-US" sz="3600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Proyek</a:t>
            </a:r>
            <a:endParaRPr lang="en-US" sz="3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1CF3D4-3B67-30FA-4644-20CB91160A0E}"/>
              </a:ext>
            </a:extLst>
          </p:cNvPr>
          <p:cNvSpPr/>
          <p:nvPr/>
        </p:nvSpPr>
        <p:spPr>
          <a:xfrm>
            <a:off x="1400862" y="2393047"/>
            <a:ext cx="80342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WEEK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EC3115-5352-A823-AE0D-2CD687D9468D}"/>
              </a:ext>
            </a:extLst>
          </p:cNvPr>
          <p:cNvSpPr/>
          <p:nvPr/>
        </p:nvSpPr>
        <p:spPr>
          <a:xfrm>
            <a:off x="17339619" y="7561541"/>
            <a:ext cx="80342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WEEK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843BA0-E70D-4852-C110-2E41B68C479F}"/>
              </a:ext>
            </a:extLst>
          </p:cNvPr>
          <p:cNvSpPr/>
          <p:nvPr/>
        </p:nvSpPr>
        <p:spPr>
          <a:xfrm>
            <a:off x="17289094" y="5440561"/>
            <a:ext cx="80342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WEEK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AA4D24-C083-DA61-D334-764C91EAE787}"/>
              </a:ext>
            </a:extLst>
          </p:cNvPr>
          <p:cNvSpPr/>
          <p:nvPr/>
        </p:nvSpPr>
        <p:spPr>
          <a:xfrm>
            <a:off x="17266753" y="3772088"/>
            <a:ext cx="80342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WEEK 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D418CE-9A9B-F57A-A2E6-AE585D5A0D60}"/>
              </a:ext>
            </a:extLst>
          </p:cNvPr>
          <p:cNvSpPr/>
          <p:nvPr/>
        </p:nvSpPr>
        <p:spPr>
          <a:xfrm>
            <a:off x="17239094" y="1758685"/>
            <a:ext cx="80342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WEEK 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51DFA6-F8CD-D3F1-95FC-45DAA3890CAD}"/>
              </a:ext>
            </a:extLst>
          </p:cNvPr>
          <p:cNvSpPr/>
          <p:nvPr/>
        </p:nvSpPr>
        <p:spPr>
          <a:xfrm>
            <a:off x="17123385" y="-85782"/>
            <a:ext cx="80342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WEEK 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6DDE51-5C0C-FEE3-B827-444AE23F157D}"/>
              </a:ext>
            </a:extLst>
          </p:cNvPr>
          <p:cNvSpPr/>
          <p:nvPr/>
        </p:nvSpPr>
        <p:spPr>
          <a:xfrm>
            <a:off x="17155331" y="-1970647"/>
            <a:ext cx="80342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WEEK 7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FE1D59F-61BD-4E0B-4162-4FC547B0034D}"/>
              </a:ext>
            </a:extLst>
          </p:cNvPr>
          <p:cNvCxnSpPr>
            <a:cxnSpLocks/>
          </p:cNvCxnSpPr>
          <p:nvPr/>
        </p:nvCxnSpPr>
        <p:spPr>
          <a:xfrm>
            <a:off x="23823313" y="4477733"/>
            <a:ext cx="9244584" cy="12634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4C707E-5201-57DC-7B46-0BF0B521A763}"/>
              </a:ext>
            </a:extLst>
          </p:cNvPr>
          <p:cNvGrpSpPr/>
          <p:nvPr/>
        </p:nvGrpSpPr>
        <p:grpSpPr>
          <a:xfrm>
            <a:off x="554273" y="2393047"/>
            <a:ext cx="758952" cy="758952"/>
            <a:chOff x="1473706" y="4104574"/>
            <a:chExt cx="758952" cy="758952"/>
          </a:xfrm>
        </p:grpSpPr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BB819D83-DE9E-C1D8-CF25-F2290D484320}"/>
                </a:ext>
              </a:extLst>
            </p:cNvPr>
            <p:cNvSpPr/>
            <p:nvPr/>
          </p:nvSpPr>
          <p:spPr>
            <a:xfrm>
              <a:off x="1473706" y="4104574"/>
              <a:ext cx="758952" cy="758952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0" name="Graphic 9" descr="Lights On with solid fill">
              <a:extLst>
                <a:ext uri="{FF2B5EF4-FFF2-40B4-BE49-F238E27FC236}">
                  <a16:creationId xmlns:a16="http://schemas.microsoft.com/office/drawing/2014/main" id="{251AA9E8-CBCC-3311-CDE0-6DEAB49FB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51355" y="4171531"/>
              <a:ext cx="599770" cy="59977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5C4DF42-C218-A1D1-0F5A-BBFEA196369A}"/>
              </a:ext>
            </a:extLst>
          </p:cNvPr>
          <p:cNvGrpSpPr/>
          <p:nvPr/>
        </p:nvGrpSpPr>
        <p:grpSpPr>
          <a:xfrm>
            <a:off x="17361856" y="7941017"/>
            <a:ext cx="758952" cy="758952"/>
            <a:chOff x="2887978" y="4104574"/>
            <a:chExt cx="758952" cy="758952"/>
          </a:xfrm>
        </p:grpSpPr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3EA6480C-8100-6C5E-C23E-07CCE464FDCC}"/>
                </a:ext>
              </a:extLst>
            </p:cNvPr>
            <p:cNvSpPr/>
            <p:nvPr/>
          </p:nvSpPr>
          <p:spPr>
            <a:xfrm>
              <a:off x="2887978" y="4104574"/>
              <a:ext cx="758952" cy="758952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9" name="Graphic 18" descr="Checklist outline">
              <a:extLst>
                <a:ext uri="{FF2B5EF4-FFF2-40B4-BE49-F238E27FC236}">
                  <a16:creationId xmlns:a16="http://schemas.microsoft.com/office/drawing/2014/main" id="{DD90BBCB-1DD4-2055-C402-DC0209B74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004505" y="4221102"/>
              <a:ext cx="525896" cy="525896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C1F7744-9C5A-38BA-628F-36FEDD24BDF4}"/>
              </a:ext>
            </a:extLst>
          </p:cNvPr>
          <p:cNvGrpSpPr/>
          <p:nvPr/>
        </p:nvGrpSpPr>
        <p:grpSpPr>
          <a:xfrm>
            <a:off x="17309389" y="5825330"/>
            <a:ext cx="758952" cy="758952"/>
            <a:chOff x="4302250" y="4104574"/>
            <a:chExt cx="758952" cy="758952"/>
          </a:xfrm>
        </p:grpSpPr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BCDC8567-47FF-90A5-9FB8-CC5734F9C0F2}"/>
                </a:ext>
              </a:extLst>
            </p:cNvPr>
            <p:cNvSpPr/>
            <p:nvPr/>
          </p:nvSpPr>
          <p:spPr>
            <a:xfrm>
              <a:off x="4302250" y="4104574"/>
              <a:ext cx="758952" cy="758952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1" name="Graphic 20" descr="Wireless with solid fill">
              <a:extLst>
                <a:ext uri="{FF2B5EF4-FFF2-40B4-BE49-F238E27FC236}">
                  <a16:creationId xmlns:a16="http://schemas.microsoft.com/office/drawing/2014/main" id="{937DBDCB-69AD-D16C-0B14-EA0B1DE3B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39459" y="4171531"/>
              <a:ext cx="551688" cy="551688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9F0F4C3-0BF0-1FD7-E28F-1CBE381EA084}"/>
              </a:ext>
            </a:extLst>
          </p:cNvPr>
          <p:cNvGrpSpPr/>
          <p:nvPr/>
        </p:nvGrpSpPr>
        <p:grpSpPr>
          <a:xfrm>
            <a:off x="17285106" y="4162150"/>
            <a:ext cx="758952" cy="758952"/>
            <a:chOff x="5716522" y="4104574"/>
            <a:chExt cx="758952" cy="758952"/>
          </a:xfrm>
        </p:grpSpPr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DA9268CA-94EF-A8CC-77F8-DB6294C36AFD}"/>
                </a:ext>
              </a:extLst>
            </p:cNvPr>
            <p:cNvSpPr/>
            <p:nvPr/>
          </p:nvSpPr>
          <p:spPr>
            <a:xfrm>
              <a:off x="5716522" y="4104574"/>
              <a:ext cx="758952" cy="758952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3" name="Graphic 22" descr="Remote work with solid fill">
              <a:extLst>
                <a:ext uri="{FF2B5EF4-FFF2-40B4-BE49-F238E27FC236}">
                  <a16:creationId xmlns:a16="http://schemas.microsoft.com/office/drawing/2014/main" id="{90329F81-8EF7-A981-0052-2081A1D9D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42253" y="4208206"/>
              <a:ext cx="551688" cy="551688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0B6CAB8-4D1A-3B3D-E977-DCD257FEA70D}"/>
              </a:ext>
            </a:extLst>
          </p:cNvPr>
          <p:cNvGrpSpPr/>
          <p:nvPr/>
        </p:nvGrpSpPr>
        <p:grpSpPr>
          <a:xfrm>
            <a:off x="17255505" y="2154040"/>
            <a:ext cx="758952" cy="758952"/>
            <a:chOff x="7130794" y="4104574"/>
            <a:chExt cx="758952" cy="758952"/>
          </a:xfrm>
        </p:grpSpPr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175601A9-F795-DBF9-9A85-6164E7898BBE}"/>
                </a:ext>
              </a:extLst>
            </p:cNvPr>
            <p:cNvSpPr/>
            <p:nvPr/>
          </p:nvSpPr>
          <p:spPr>
            <a:xfrm>
              <a:off x="7130794" y="4104574"/>
              <a:ext cx="758952" cy="758952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2" name="Graphic 31" descr="Tools with solid fill">
              <a:extLst>
                <a:ext uri="{FF2B5EF4-FFF2-40B4-BE49-F238E27FC236}">
                  <a16:creationId xmlns:a16="http://schemas.microsoft.com/office/drawing/2014/main" id="{1DC388D0-7F0C-D017-77A5-5871327C5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256525" y="4230684"/>
              <a:ext cx="506731" cy="506731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67B747E-AC04-9575-AEB3-E5DC1B3B7104}"/>
              </a:ext>
            </a:extLst>
          </p:cNvPr>
          <p:cNvGrpSpPr/>
          <p:nvPr/>
        </p:nvGrpSpPr>
        <p:grpSpPr>
          <a:xfrm>
            <a:off x="17137854" y="314866"/>
            <a:ext cx="758952" cy="758952"/>
            <a:chOff x="8545066" y="4104574"/>
            <a:chExt cx="758952" cy="758952"/>
          </a:xfrm>
        </p:grpSpPr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0056E838-750B-C6E3-AE4E-012CA1587C86}"/>
                </a:ext>
              </a:extLst>
            </p:cNvPr>
            <p:cNvSpPr/>
            <p:nvPr/>
          </p:nvSpPr>
          <p:spPr>
            <a:xfrm>
              <a:off x="8545066" y="4104574"/>
              <a:ext cx="758952" cy="758952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6" name="Graphic 35" descr="Completed with solid fill">
              <a:extLst>
                <a:ext uri="{FF2B5EF4-FFF2-40B4-BE49-F238E27FC236}">
                  <a16:creationId xmlns:a16="http://schemas.microsoft.com/office/drawing/2014/main" id="{A3DE9F92-27D0-0851-D41E-3F1B3E213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13793" y="4152900"/>
              <a:ext cx="637032" cy="637032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4641099-C7C5-D857-8037-F9B144A2787E}"/>
              </a:ext>
            </a:extLst>
          </p:cNvPr>
          <p:cNvGrpSpPr/>
          <p:nvPr/>
        </p:nvGrpSpPr>
        <p:grpSpPr>
          <a:xfrm>
            <a:off x="17167858" y="-1564706"/>
            <a:ext cx="758952" cy="758952"/>
            <a:chOff x="9959338" y="4104574"/>
            <a:chExt cx="758952" cy="758952"/>
          </a:xfrm>
        </p:grpSpPr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3A3C0C09-644F-083D-51FF-97512F7075ED}"/>
                </a:ext>
              </a:extLst>
            </p:cNvPr>
            <p:cNvSpPr/>
            <p:nvPr/>
          </p:nvSpPr>
          <p:spPr>
            <a:xfrm>
              <a:off x="9959338" y="4104574"/>
              <a:ext cx="758952" cy="758952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8" name="Graphic 37" descr="Document with solid fill">
              <a:extLst>
                <a:ext uri="{FF2B5EF4-FFF2-40B4-BE49-F238E27FC236}">
                  <a16:creationId xmlns:a16="http://schemas.microsoft.com/office/drawing/2014/main" id="{7F21AD19-4D12-5ECC-F7E8-C54EB74B6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037187" y="4167261"/>
              <a:ext cx="622671" cy="622671"/>
            </a:xfrm>
            <a:prstGeom prst="rect">
              <a:avLst/>
            </a:prstGeom>
          </p:spPr>
        </p:pic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D9E443B5-B68C-FE49-6E70-4956A192219A}"/>
              </a:ext>
            </a:extLst>
          </p:cNvPr>
          <p:cNvSpPr/>
          <p:nvPr/>
        </p:nvSpPr>
        <p:spPr>
          <a:xfrm>
            <a:off x="17123385" y="8728414"/>
            <a:ext cx="1284262" cy="7386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Pengadaan</a:t>
            </a:r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&amp; </a:t>
            </a:r>
          </a:p>
          <a:p>
            <a:pPr algn="ctr"/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Pengujian</a:t>
            </a:r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algn="ctr"/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Komponen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A67888A-EECE-35BD-7B24-9323172A55F7}"/>
              </a:ext>
            </a:extLst>
          </p:cNvPr>
          <p:cNvSpPr/>
          <p:nvPr/>
        </p:nvSpPr>
        <p:spPr>
          <a:xfrm>
            <a:off x="17206581" y="6607434"/>
            <a:ext cx="1016817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Koneksi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Internet &amp; </a:t>
            </a:r>
          </a:p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Cloud</a:t>
            </a:r>
          </a:p>
          <a:p>
            <a:pPr algn="ctr"/>
            <a:r>
              <a:rPr lang="en-US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Integration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07384FF-7304-087E-6D79-8C98FC660346}"/>
              </a:ext>
            </a:extLst>
          </p:cNvPr>
          <p:cNvSpPr/>
          <p:nvPr/>
        </p:nvSpPr>
        <p:spPr>
          <a:xfrm>
            <a:off x="17115216" y="4938961"/>
            <a:ext cx="115486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Fitur </a:t>
            </a:r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Kendali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Jarak </a:t>
            </a:r>
            <a:r>
              <a:rPr lang="en-US" sz="1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Jauh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0B666BC-A9EE-08CC-A7F1-D9BE0A62D61F}"/>
              </a:ext>
            </a:extLst>
          </p:cNvPr>
          <p:cNvSpPr/>
          <p:nvPr/>
        </p:nvSpPr>
        <p:spPr>
          <a:xfrm>
            <a:off x="17164596" y="2925558"/>
            <a:ext cx="1000787" cy="7386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Integrasi &amp;</a:t>
            </a:r>
          </a:p>
          <a:p>
            <a:pPr algn="ctr"/>
            <a:r>
              <a:rPr lang="en-US" sz="1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Optimasi</a:t>
            </a:r>
            <a:endParaRPr lang="en-US" sz="1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Sistem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872ED3B-0741-B24C-6ACB-F2ED0FD202BA}"/>
              </a:ext>
            </a:extLst>
          </p:cNvPr>
          <p:cNvSpPr/>
          <p:nvPr/>
        </p:nvSpPr>
        <p:spPr>
          <a:xfrm>
            <a:off x="16929910" y="1081091"/>
            <a:ext cx="123873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Finalisasi</a:t>
            </a:r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&amp;</a:t>
            </a:r>
          </a:p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Uji </a:t>
            </a:r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Lapangan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54EB6A4-5B08-0A5B-843F-54525B840C9D}"/>
              </a:ext>
            </a:extLst>
          </p:cNvPr>
          <p:cNvSpPr/>
          <p:nvPr/>
        </p:nvSpPr>
        <p:spPr>
          <a:xfrm>
            <a:off x="16968685" y="-803774"/>
            <a:ext cx="122507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Dokumentasi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 </a:t>
            </a:r>
            <a:r>
              <a:rPr lang="en-US" sz="1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Laporan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AD946E-E83A-016B-76E0-9A0EEB0722D6}"/>
              </a:ext>
            </a:extLst>
          </p:cNvPr>
          <p:cNvSpPr/>
          <p:nvPr/>
        </p:nvSpPr>
        <p:spPr>
          <a:xfrm>
            <a:off x="1342437" y="2663948"/>
            <a:ext cx="491064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Ideasi</a:t>
            </a:r>
            <a:r>
              <a: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&amp; </a:t>
            </a:r>
            <a:r>
              <a:rPr lang="en-US" sz="2800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Perencanaan</a:t>
            </a:r>
            <a:r>
              <a: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Proyek</a:t>
            </a:r>
            <a:endParaRPr 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CA0ED1-12C1-5B64-08D1-359B27349B4C}"/>
              </a:ext>
            </a:extLst>
          </p:cNvPr>
          <p:cNvSpPr/>
          <p:nvPr/>
        </p:nvSpPr>
        <p:spPr>
          <a:xfrm>
            <a:off x="1400862" y="3294890"/>
            <a:ext cx="3564677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Pilihan</a:t>
            </a:r>
            <a:r>
              <a:rPr lang="en-US" sz="1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Studi Kasus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Studi Kasus No.9: </a:t>
            </a:r>
            <a:r>
              <a:rPr lang="en-GB" sz="1200" b="1" i="0" dirty="0">
                <a:solidFill>
                  <a:srgbClr val="F0F6FC"/>
                </a:solidFill>
                <a:effectLst/>
                <a:latin typeface="-apple-system"/>
              </a:rPr>
              <a:t>IoT Fire and Smoke Detector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err="1">
                <a:solidFill>
                  <a:srgbClr val="F0F6FC"/>
                </a:solidFill>
                <a:latin typeface="-apple-system"/>
              </a:rPr>
              <a:t>M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endeteksi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asap dan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api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menggunakan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sensor dan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mengirimkan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peringatan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beserta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lokasi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melalui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internet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err="1">
                <a:solidFill>
                  <a:srgbClr val="F0F6FC"/>
                </a:solidFill>
                <a:latin typeface="-apple-system"/>
              </a:rPr>
              <a:t>M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endukung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Tujuan Pembangunan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Berkelanjutan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(Sustainable Development Goals / SDG)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nomor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11: </a:t>
            </a:r>
            <a:r>
              <a:rPr lang="en-GB" sz="1200" b="1" i="0" dirty="0">
                <a:solidFill>
                  <a:srgbClr val="F0F6FC"/>
                </a:solidFill>
                <a:effectLst/>
                <a:latin typeface="-apple-system"/>
              </a:rPr>
              <a:t>Sustainable Cities and Communities</a:t>
            </a:r>
          </a:p>
          <a:p>
            <a:endParaRPr lang="en-US" sz="12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E2CD36-35A5-E4A6-2F2E-256AB46C5F50}"/>
              </a:ext>
            </a:extLst>
          </p:cNvPr>
          <p:cNvSpPr/>
          <p:nvPr/>
        </p:nvSpPr>
        <p:spPr>
          <a:xfrm>
            <a:off x="5835895" y="3294890"/>
            <a:ext cx="3564677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Tujuan </a:t>
            </a:r>
            <a:r>
              <a:rPr lang="en-US" sz="12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Proyek</a:t>
            </a:r>
            <a:endParaRPr lang="en-US" sz="12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Mendeteksi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asap dan/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atau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api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di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lingkungan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sekitar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menggunakan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sensor MQ2 dan flame sensor</a:t>
            </a:r>
            <a:endParaRPr lang="en-US" sz="1200" b="0" i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Mengirimkan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peringatan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(alert)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ke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pengguna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secara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real-time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menggunakan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internet</a:t>
            </a:r>
            <a:endParaRPr lang="en-US" sz="1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Menyertakan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lokasi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kejadian</a:t>
            </a:r>
            <a:r>
              <a:rPr lang="en-GB" sz="1200" dirty="0">
                <a:solidFill>
                  <a:srgbClr val="F0F6FC"/>
                </a:solidFill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melalui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integrasi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dengan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Google Maps API.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Mendukung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kontrol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dan monitoring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jarak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jauh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melalui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platform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seperti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IFTTT, Firebase,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atau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Blynk</a:t>
            </a:r>
          </a:p>
        </p:txBody>
      </p:sp>
    </p:spTree>
    <p:extLst>
      <p:ext uri="{BB962C8B-B14F-4D97-AF65-F5344CB8AC3E}">
        <p14:creationId xmlns:p14="http://schemas.microsoft.com/office/powerpoint/2010/main" val="39468505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A91CF-BCD8-597E-B665-0E993617A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urple and blue circuit board on a planet&#10;&#10;AI-generated content may be incorrect.">
            <a:extLst>
              <a:ext uri="{FF2B5EF4-FFF2-40B4-BE49-F238E27FC236}">
                <a16:creationId xmlns:a16="http://schemas.microsoft.com/office/drawing/2014/main" id="{9C661C75-1FC1-D674-59DB-D4F40659EBA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70523" y="-7464669"/>
            <a:ext cx="25775137" cy="144985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6AE0BBC-4793-F11C-57F8-DB120ACACF37}"/>
              </a:ext>
            </a:extLst>
          </p:cNvPr>
          <p:cNvSpPr/>
          <p:nvPr/>
        </p:nvSpPr>
        <p:spPr>
          <a:xfrm>
            <a:off x="1537920" y="262438"/>
            <a:ext cx="91498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FIRE AND SMOKE DETECTOR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1A4A00-BAEF-1CB9-FBEF-DC4033FA5D25}"/>
              </a:ext>
            </a:extLst>
          </p:cNvPr>
          <p:cNvSpPr/>
          <p:nvPr/>
        </p:nvSpPr>
        <p:spPr>
          <a:xfrm>
            <a:off x="5096494" y="1211473"/>
            <a:ext cx="199900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By.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Kelompok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12</a:t>
            </a:r>
            <a:endParaRPr lang="en-US" sz="20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F25EED-690C-CA9C-DA1D-D00E10F8C09D}"/>
              </a:ext>
            </a:extLst>
          </p:cNvPr>
          <p:cNvSpPr/>
          <p:nvPr/>
        </p:nvSpPr>
        <p:spPr>
          <a:xfrm>
            <a:off x="-11626200" y="899672"/>
            <a:ext cx="351307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Timeline </a:t>
            </a:r>
            <a:r>
              <a:rPr lang="en-US" sz="3600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Proyek</a:t>
            </a:r>
            <a:endParaRPr lang="en-US" sz="3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623713-7B33-5E6E-0DCB-5F1E546F96F1}"/>
              </a:ext>
            </a:extLst>
          </p:cNvPr>
          <p:cNvSpPr/>
          <p:nvPr/>
        </p:nvSpPr>
        <p:spPr>
          <a:xfrm>
            <a:off x="1400862" y="2393047"/>
            <a:ext cx="80342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WEEK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AEA8EB-DAE7-FD98-2E87-22A96AA31DF3}"/>
              </a:ext>
            </a:extLst>
          </p:cNvPr>
          <p:cNvSpPr/>
          <p:nvPr/>
        </p:nvSpPr>
        <p:spPr>
          <a:xfrm>
            <a:off x="17339619" y="7561541"/>
            <a:ext cx="80342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WEEK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E5FC7D-C2C3-C125-97A9-5667DACF4F4C}"/>
              </a:ext>
            </a:extLst>
          </p:cNvPr>
          <p:cNvSpPr/>
          <p:nvPr/>
        </p:nvSpPr>
        <p:spPr>
          <a:xfrm>
            <a:off x="17289094" y="5440561"/>
            <a:ext cx="80342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WEEK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5F8E70-3A64-9528-4E42-139963622AC3}"/>
              </a:ext>
            </a:extLst>
          </p:cNvPr>
          <p:cNvSpPr/>
          <p:nvPr/>
        </p:nvSpPr>
        <p:spPr>
          <a:xfrm>
            <a:off x="17266753" y="3772088"/>
            <a:ext cx="80342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WEEK 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47A2B5-CA41-834D-D3BB-9BFE479625C5}"/>
              </a:ext>
            </a:extLst>
          </p:cNvPr>
          <p:cNvSpPr/>
          <p:nvPr/>
        </p:nvSpPr>
        <p:spPr>
          <a:xfrm>
            <a:off x="17239094" y="1758685"/>
            <a:ext cx="80342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WEEK 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AA13B6-187B-4B01-4FE7-595AA1FB5778}"/>
              </a:ext>
            </a:extLst>
          </p:cNvPr>
          <p:cNvSpPr/>
          <p:nvPr/>
        </p:nvSpPr>
        <p:spPr>
          <a:xfrm>
            <a:off x="17123385" y="-85782"/>
            <a:ext cx="80342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WEEK 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8AA556-CC46-1FEF-54AC-F841E9BAF3B5}"/>
              </a:ext>
            </a:extLst>
          </p:cNvPr>
          <p:cNvSpPr/>
          <p:nvPr/>
        </p:nvSpPr>
        <p:spPr>
          <a:xfrm>
            <a:off x="17155331" y="-1970647"/>
            <a:ext cx="80342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WEEK 7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DDD90F5-9EE0-7BBD-1BC6-6620F666C960}"/>
              </a:ext>
            </a:extLst>
          </p:cNvPr>
          <p:cNvCxnSpPr>
            <a:cxnSpLocks/>
          </p:cNvCxnSpPr>
          <p:nvPr/>
        </p:nvCxnSpPr>
        <p:spPr>
          <a:xfrm>
            <a:off x="23823313" y="4477733"/>
            <a:ext cx="9244584" cy="12634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6BA043B-31FA-14C3-3C5C-5CDBB95E0916}"/>
              </a:ext>
            </a:extLst>
          </p:cNvPr>
          <p:cNvGrpSpPr/>
          <p:nvPr/>
        </p:nvGrpSpPr>
        <p:grpSpPr>
          <a:xfrm>
            <a:off x="554273" y="2393047"/>
            <a:ext cx="758952" cy="758952"/>
            <a:chOff x="1473706" y="4104574"/>
            <a:chExt cx="758952" cy="758952"/>
          </a:xfrm>
        </p:grpSpPr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18153711-F99C-F14C-BAD7-E2336030B5A2}"/>
                </a:ext>
              </a:extLst>
            </p:cNvPr>
            <p:cNvSpPr/>
            <p:nvPr/>
          </p:nvSpPr>
          <p:spPr>
            <a:xfrm>
              <a:off x="1473706" y="4104574"/>
              <a:ext cx="758952" cy="758952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0" name="Graphic 9" descr="Lights On with solid fill">
              <a:extLst>
                <a:ext uri="{FF2B5EF4-FFF2-40B4-BE49-F238E27FC236}">
                  <a16:creationId xmlns:a16="http://schemas.microsoft.com/office/drawing/2014/main" id="{BCF8C9AF-2978-283D-8932-6C227E062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51355" y="4171531"/>
              <a:ext cx="599770" cy="59977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2D6B809-0551-2E31-D09A-FE7963E2E282}"/>
              </a:ext>
            </a:extLst>
          </p:cNvPr>
          <p:cNvGrpSpPr/>
          <p:nvPr/>
        </p:nvGrpSpPr>
        <p:grpSpPr>
          <a:xfrm>
            <a:off x="17361856" y="7941017"/>
            <a:ext cx="758952" cy="758952"/>
            <a:chOff x="2887978" y="4104574"/>
            <a:chExt cx="758952" cy="758952"/>
          </a:xfrm>
        </p:grpSpPr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A405E2D0-4400-F0D7-15FB-0DEEEE122B5E}"/>
                </a:ext>
              </a:extLst>
            </p:cNvPr>
            <p:cNvSpPr/>
            <p:nvPr/>
          </p:nvSpPr>
          <p:spPr>
            <a:xfrm>
              <a:off x="2887978" y="4104574"/>
              <a:ext cx="758952" cy="758952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9" name="Graphic 18" descr="Checklist outline">
              <a:extLst>
                <a:ext uri="{FF2B5EF4-FFF2-40B4-BE49-F238E27FC236}">
                  <a16:creationId xmlns:a16="http://schemas.microsoft.com/office/drawing/2014/main" id="{D5C590B7-51EF-477B-B1DD-2F1B37D7C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004505" y="4221102"/>
              <a:ext cx="525896" cy="525896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43CD2D4-4557-9633-09DA-43FD80930B67}"/>
              </a:ext>
            </a:extLst>
          </p:cNvPr>
          <p:cNvGrpSpPr/>
          <p:nvPr/>
        </p:nvGrpSpPr>
        <p:grpSpPr>
          <a:xfrm>
            <a:off x="17309389" y="5825330"/>
            <a:ext cx="758952" cy="758952"/>
            <a:chOff x="4302250" y="4104574"/>
            <a:chExt cx="758952" cy="758952"/>
          </a:xfrm>
        </p:grpSpPr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17A6BBCA-53CE-ADEE-F51C-C90FBE35C90D}"/>
                </a:ext>
              </a:extLst>
            </p:cNvPr>
            <p:cNvSpPr/>
            <p:nvPr/>
          </p:nvSpPr>
          <p:spPr>
            <a:xfrm>
              <a:off x="4302250" y="4104574"/>
              <a:ext cx="758952" cy="758952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1" name="Graphic 20" descr="Wireless with solid fill">
              <a:extLst>
                <a:ext uri="{FF2B5EF4-FFF2-40B4-BE49-F238E27FC236}">
                  <a16:creationId xmlns:a16="http://schemas.microsoft.com/office/drawing/2014/main" id="{FC9E4A2D-29B7-610D-5A59-0C72ADA8A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39459" y="4171531"/>
              <a:ext cx="551688" cy="551688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77CC13A-2CF7-B6A9-DF97-2F23171B0633}"/>
              </a:ext>
            </a:extLst>
          </p:cNvPr>
          <p:cNvGrpSpPr/>
          <p:nvPr/>
        </p:nvGrpSpPr>
        <p:grpSpPr>
          <a:xfrm>
            <a:off x="17285106" y="4162150"/>
            <a:ext cx="758952" cy="758952"/>
            <a:chOff x="5716522" y="4104574"/>
            <a:chExt cx="758952" cy="758952"/>
          </a:xfrm>
        </p:grpSpPr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BDABD271-7368-3F72-DFBE-AF5EB57EBB9C}"/>
                </a:ext>
              </a:extLst>
            </p:cNvPr>
            <p:cNvSpPr/>
            <p:nvPr/>
          </p:nvSpPr>
          <p:spPr>
            <a:xfrm>
              <a:off x="5716522" y="4104574"/>
              <a:ext cx="758952" cy="758952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3" name="Graphic 22" descr="Remote work with solid fill">
              <a:extLst>
                <a:ext uri="{FF2B5EF4-FFF2-40B4-BE49-F238E27FC236}">
                  <a16:creationId xmlns:a16="http://schemas.microsoft.com/office/drawing/2014/main" id="{2E4F02A2-4975-7BF2-B839-321140F1C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42253" y="4208206"/>
              <a:ext cx="551688" cy="551688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1A88019-6096-5AA3-E1C8-A07530AB1A35}"/>
              </a:ext>
            </a:extLst>
          </p:cNvPr>
          <p:cNvGrpSpPr/>
          <p:nvPr/>
        </p:nvGrpSpPr>
        <p:grpSpPr>
          <a:xfrm>
            <a:off x="17255505" y="2154040"/>
            <a:ext cx="758952" cy="758952"/>
            <a:chOff x="7130794" y="4104574"/>
            <a:chExt cx="758952" cy="758952"/>
          </a:xfrm>
        </p:grpSpPr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A952B65D-AA1F-3E8A-0BA1-215C572D3100}"/>
                </a:ext>
              </a:extLst>
            </p:cNvPr>
            <p:cNvSpPr/>
            <p:nvPr/>
          </p:nvSpPr>
          <p:spPr>
            <a:xfrm>
              <a:off x="7130794" y="4104574"/>
              <a:ext cx="758952" cy="758952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2" name="Graphic 31" descr="Tools with solid fill">
              <a:extLst>
                <a:ext uri="{FF2B5EF4-FFF2-40B4-BE49-F238E27FC236}">
                  <a16:creationId xmlns:a16="http://schemas.microsoft.com/office/drawing/2014/main" id="{55FA668D-0EBC-D993-D57D-251B3C895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256525" y="4230684"/>
              <a:ext cx="506731" cy="506731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5676710-D268-8C50-22FF-414BE3448D2D}"/>
              </a:ext>
            </a:extLst>
          </p:cNvPr>
          <p:cNvGrpSpPr/>
          <p:nvPr/>
        </p:nvGrpSpPr>
        <p:grpSpPr>
          <a:xfrm>
            <a:off x="17137854" y="314866"/>
            <a:ext cx="758952" cy="758952"/>
            <a:chOff x="8545066" y="4104574"/>
            <a:chExt cx="758952" cy="758952"/>
          </a:xfrm>
        </p:grpSpPr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FFB203FD-0356-2D07-E724-FBF910620DA6}"/>
                </a:ext>
              </a:extLst>
            </p:cNvPr>
            <p:cNvSpPr/>
            <p:nvPr/>
          </p:nvSpPr>
          <p:spPr>
            <a:xfrm>
              <a:off x="8545066" y="4104574"/>
              <a:ext cx="758952" cy="758952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6" name="Graphic 35" descr="Completed with solid fill">
              <a:extLst>
                <a:ext uri="{FF2B5EF4-FFF2-40B4-BE49-F238E27FC236}">
                  <a16:creationId xmlns:a16="http://schemas.microsoft.com/office/drawing/2014/main" id="{9ED84E76-269F-8115-F41F-E4D9D4E35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13793" y="4152900"/>
              <a:ext cx="637032" cy="637032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4B8944D-FC6F-F154-B1E7-6DB2C2C8662C}"/>
              </a:ext>
            </a:extLst>
          </p:cNvPr>
          <p:cNvGrpSpPr/>
          <p:nvPr/>
        </p:nvGrpSpPr>
        <p:grpSpPr>
          <a:xfrm>
            <a:off x="17167858" y="-1564706"/>
            <a:ext cx="758952" cy="758952"/>
            <a:chOff x="9959338" y="4104574"/>
            <a:chExt cx="758952" cy="758952"/>
          </a:xfrm>
        </p:grpSpPr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63A345B8-18AA-2BB4-CACC-60C7739CA021}"/>
                </a:ext>
              </a:extLst>
            </p:cNvPr>
            <p:cNvSpPr/>
            <p:nvPr/>
          </p:nvSpPr>
          <p:spPr>
            <a:xfrm>
              <a:off x="9959338" y="4104574"/>
              <a:ext cx="758952" cy="758952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8" name="Graphic 37" descr="Document with solid fill">
              <a:extLst>
                <a:ext uri="{FF2B5EF4-FFF2-40B4-BE49-F238E27FC236}">
                  <a16:creationId xmlns:a16="http://schemas.microsoft.com/office/drawing/2014/main" id="{F767A132-C0DD-ABAC-F3D3-EE32A951A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037187" y="4167261"/>
              <a:ext cx="622671" cy="622671"/>
            </a:xfrm>
            <a:prstGeom prst="rect">
              <a:avLst/>
            </a:prstGeom>
          </p:spPr>
        </p:pic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D6328C65-E5CA-5ED8-BAB9-069993705AA5}"/>
              </a:ext>
            </a:extLst>
          </p:cNvPr>
          <p:cNvSpPr/>
          <p:nvPr/>
        </p:nvSpPr>
        <p:spPr>
          <a:xfrm>
            <a:off x="17123385" y="8728414"/>
            <a:ext cx="1284262" cy="7386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Pengadaan</a:t>
            </a:r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&amp; </a:t>
            </a:r>
          </a:p>
          <a:p>
            <a:pPr algn="ctr"/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Pengujian</a:t>
            </a:r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algn="ctr"/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Komponen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49B42D4-4865-40B3-823F-83F9D9B2C71B}"/>
              </a:ext>
            </a:extLst>
          </p:cNvPr>
          <p:cNvSpPr/>
          <p:nvPr/>
        </p:nvSpPr>
        <p:spPr>
          <a:xfrm>
            <a:off x="17206581" y="6607434"/>
            <a:ext cx="1016817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Koneksi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Internet &amp; </a:t>
            </a:r>
          </a:p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Cloud</a:t>
            </a:r>
          </a:p>
          <a:p>
            <a:pPr algn="ctr"/>
            <a:r>
              <a:rPr lang="en-US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Integration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5E221EC-5F85-C309-2019-87AC4386FA91}"/>
              </a:ext>
            </a:extLst>
          </p:cNvPr>
          <p:cNvSpPr/>
          <p:nvPr/>
        </p:nvSpPr>
        <p:spPr>
          <a:xfrm>
            <a:off x="17115216" y="4938961"/>
            <a:ext cx="115486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Fitur </a:t>
            </a:r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Kendali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Jarak </a:t>
            </a:r>
            <a:r>
              <a:rPr lang="en-US" sz="1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Jauh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4F348DD-549D-F096-56F2-649AF6062984}"/>
              </a:ext>
            </a:extLst>
          </p:cNvPr>
          <p:cNvSpPr/>
          <p:nvPr/>
        </p:nvSpPr>
        <p:spPr>
          <a:xfrm>
            <a:off x="17164596" y="2925558"/>
            <a:ext cx="1000787" cy="7386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Integrasi &amp;</a:t>
            </a:r>
          </a:p>
          <a:p>
            <a:pPr algn="ctr"/>
            <a:r>
              <a:rPr lang="en-US" sz="1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Optimasi</a:t>
            </a:r>
            <a:endParaRPr lang="en-US" sz="1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Sistem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E3E6B53-B16F-27C9-2AFE-620F81847C4A}"/>
              </a:ext>
            </a:extLst>
          </p:cNvPr>
          <p:cNvSpPr/>
          <p:nvPr/>
        </p:nvSpPr>
        <p:spPr>
          <a:xfrm>
            <a:off x="16929910" y="1081091"/>
            <a:ext cx="123873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Finalisasi</a:t>
            </a:r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&amp;</a:t>
            </a:r>
          </a:p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Uji </a:t>
            </a:r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Lapangan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AC602E0-18A7-4625-BAE0-026786380FCA}"/>
              </a:ext>
            </a:extLst>
          </p:cNvPr>
          <p:cNvSpPr/>
          <p:nvPr/>
        </p:nvSpPr>
        <p:spPr>
          <a:xfrm>
            <a:off x="16968685" y="-803774"/>
            <a:ext cx="122507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Dokumentasi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 </a:t>
            </a:r>
            <a:r>
              <a:rPr lang="en-US" sz="1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Laporan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46BAB-3580-C415-2DFC-C1CC0C1CF3FE}"/>
              </a:ext>
            </a:extLst>
          </p:cNvPr>
          <p:cNvSpPr/>
          <p:nvPr/>
        </p:nvSpPr>
        <p:spPr>
          <a:xfrm>
            <a:off x="1342437" y="2663948"/>
            <a:ext cx="491064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Ideasi</a:t>
            </a:r>
            <a:r>
              <a: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&amp; </a:t>
            </a:r>
            <a:r>
              <a:rPr lang="en-US" sz="2800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Perencanaan</a:t>
            </a:r>
            <a:r>
              <a: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Proyek</a:t>
            </a:r>
            <a:endParaRPr 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5B6552-93A7-3B40-B26D-9189C8446874}"/>
              </a:ext>
            </a:extLst>
          </p:cNvPr>
          <p:cNvSpPr/>
          <p:nvPr/>
        </p:nvSpPr>
        <p:spPr>
          <a:xfrm>
            <a:off x="1400862" y="3294890"/>
            <a:ext cx="3564677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Komponen</a:t>
            </a:r>
            <a:r>
              <a:rPr lang="en-US" sz="1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yang </a:t>
            </a:r>
            <a:r>
              <a:rPr lang="en-US" sz="12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Digunakan</a:t>
            </a:r>
            <a:endParaRPr lang="en-US" sz="12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EB22631-A3DE-00C7-5378-0D5FEE468433}"/>
              </a:ext>
            </a:extLst>
          </p:cNvPr>
          <p:cNvSpPr/>
          <p:nvPr/>
        </p:nvSpPr>
        <p:spPr>
          <a:xfrm>
            <a:off x="-12140319" y="2154040"/>
            <a:ext cx="3564677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Pilihan</a:t>
            </a:r>
            <a:r>
              <a:rPr lang="en-US" sz="1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Studi Kasus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Studi Kasus No.9: </a:t>
            </a:r>
            <a:r>
              <a:rPr lang="en-GB" sz="1200" b="1" i="0" dirty="0">
                <a:solidFill>
                  <a:srgbClr val="F0F6FC"/>
                </a:solidFill>
                <a:effectLst/>
                <a:latin typeface="-apple-system"/>
              </a:rPr>
              <a:t>IoT Fire and Smoke Detector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err="1">
                <a:solidFill>
                  <a:srgbClr val="F0F6FC"/>
                </a:solidFill>
                <a:latin typeface="-apple-system"/>
              </a:rPr>
              <a:t>M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endeteksi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asap dan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api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menggunakan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sensor dan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mengirimkan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peringatan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beserta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lokasi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melalui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internet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err="1">
                <a:solidFill>
                  <a:srgbClr val="F0F6FC"/>
                </a:solidFill>
                <a:latin typeface="-apple-system"/>
              </a:rPr>
              <a:t>M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endukung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Tujuan Pembangunan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Berkelanjutan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(Sustainable Development Goals / SDG)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nomor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11: </a:t>
            </a:r>
            <a:r>
              <a:rPr lang="en-GB" sz="1200" b="1" i="0" dirty="0">
                <a:solidFill>
                  <a:srgbClr val="F0F6FC"/>
                </a:solidFill>
                <a:effectLst/>
                <a:latin typeface="-apple-system"/>
              </a:rPr>
              <a:t>Sustainable Cities and Communities</a:t>
            </a:r>
          </a:p>
          <a:p>
            <a:endParaRPr lang="en-US" sz="12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CF333A-26C5-18BA-5CDD-99DE7BDB5157}"/>
              </a:ext>
            </a:extLst>
          </p:cNvPr>
          <p:cNvSpPr/>
          <p:nvPr/>
        </p:nvSpPr>
        <p:spPr>
          <a:xfrm>
            <a:off x="-12140319" y="4593943"/>
            <a:ext cx="3564677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Tujuan </a:t>
            </a:r>
            <a:r>
              <a:rPr lang="en-US" sz="12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Proyek</a:t>
            </a:r>
            <a:endParaRPr lang="en-US" sz="12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Mendeteksi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asap dan/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atau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api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di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lingkungan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sekitar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menggunakan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sensor MQ2 dan flame sensor</a:t>
            </a:r>
            <a:endParaRPr lang="en-US" sz="1200" b="0" i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Mengirimkan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peringatan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(alert)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ke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pengguna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secara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real-time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menggunakan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internet</a:t>
            </a:r>
            <a:endParaRPr lang="en-US" sz="1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Menyertakan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lokasi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kejadian</a:t>
            </a:r>
            <a:r>
              <a:rPr lang="en-GB" sz="1200" dirty="0">
                <a:solidFill>
                  <a:srgbClr val="F0F6FC"/>
                </a:solidFill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melalui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integrasi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dengan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Google Maps API.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Mendukung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kontrol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dan monitoring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jarak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jauh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melalui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platform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seperti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IFTTT, Firebase,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atau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Blynk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A53B58FE-9BC6-6524-4E23-0238469EF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671170"/>
              </p:ext>
            </p:extLst>
          </p:nvPr>
        </p:nvGraphicFramePr>
        <p:xfrm>
          <a:off x="1537920" y="3660634"/>
          <a:ext cx="588145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0726">
                  <a:extLst>
                    <a:ext uri="{9D8B030D-6E8A-4147-A177-3AD203B41FA5}">
                      <a16:colId xmlns:a16="http://schemas.microsoft.com/office/drawing/2014/main" val="3592523971"/>
                    </a:ext>
                  </a:extLst>
                </a:gridCol>
                <a:gridCol w="2940726">
                  <a:extLst>
                    <a:ext uri="{9D8B030D-6E8A-4147-A177-3AD203B41FA5}">
                      <a16:colId xmlns:a16="http://schemas.microsoft.com/office/drawing/2014/main" val="2462576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200" b="0" dirty="0" err="1"/>
                        <a:t>Komponen</a:t>
                      </a:r>
                      <a:endParaRPr lang="en-GB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dirty="0" err="1"/>
                        <a:t>Fungsi</a:t>
                      </a:r>
                      <a:endParaRPr lang="en-GB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192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ESP32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Mikrokontroler</a:t>
                      </a:r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utama</a:t>
                      </a:r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GB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WiFi</a:t>
                      </a:r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GB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kontrol</a:t>
                      </a:r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984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MQ2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Sensor </a:t>
                      </a:r>
                      <a:r>
                        <a:rPr lang="en-GB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pendeteksi</a:t>
                      </a:r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gas/asap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889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Buzzer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Menghasilkan</a:t>
                      </a:r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bunyi</a:t>
                      </a:r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alarm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440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Flame Sensor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Sensor </a:t>
                      </a:r>
                      <a:r>
                        <a:rPr lang="en-GB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pendeteksi</a:t>
                      </a:r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83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Breadboard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Perakitan</a:t>
                      </a:r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sementara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2379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Kabel jumper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Koneksi</a:t>
                      </a:r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antar</a:t>
                      </a:r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komponen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9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IFTTT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Pengiriman</a:t>
                      </a:r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notifikasi</a:t>
                      </a:r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otomatis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839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57549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80F36-0C75-9D5F-6B5C-6933439E6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urple and blue circuit board on a planet&#10;&#10;AI-generated content may be incorrect.">
            <a:extLst>
              <a:ext uri="{FF2B5EF4-FFF2-40B4-BE49-F238E27FC236}">
                <a16:creationId xmlns:a16="http://schemas.microsoft.com/office/drawing/2014/main" id="{63127035-F510-4221-B56A-AE9ADC4140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70523" y="-7464669"/>
            <a:ext cx="25775137" cy="144985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0E97DD-DD9D-CA48-0229-747BE132B8BC}"/>
              </a:ext>
            </a:extLst>
          </p:cNvPr>
          <p:cNvSpPr/>
          <p:nvPr/>
        </p:nvSpPr>
        <p:spPr>
          <a:xfrm>
            <a:off x="1537920" y="262438"/>
            <a:ext cx="91498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FIRE AND SMOKE DETECTOR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E0262C-A974-CA67-D39B-94545ACB2926}"/>
              </a:ext>
            </a:extLst>
          </p:cNvPr>
          <p:cNvSpPr/>
          <p:nvPr/>
        </p:nvSpPr>
        <p:spPr>
          <a:xfrm>
            <a:off x="5096494" y="1211473"/>
            <a:ext cx="199900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By.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Kelompok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12</a:t>
            </a:r>
            <a:endParaRPr lang="en-US" sz="20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E51498-01EF-351A-BB9D-16F585AF8BF2}"/>
              </a:ext>
            </a:extLst>
          </p:cNvPr>
          <p:cNvSpPr/>
          <p:nvPr/>
        </p:nvSpPr>
        <p:spPr>
          <a:xfrm>
            <a:off x="-11626200" y="899672"/>
            <a:ext cx="351307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Timeline </a:t>
            </a:r>
            <a:r>
              <a:rPr lang="en-US" sz="3600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Proyek</a:t>
            </a:r>
            <a:endParaRPr lang="en-US" sz="3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31F459-6E98-16C4-1DE4-FB556120597B}"/>
              </a:ext>
            </a:extLst>
          </p:cNvPr>
          <p:cNvSpPr/>
          <p:nvPr/>
        </p:nvSpPr>
        <p:spPr>
          <a:xfrm>
            <a:off x="1400862" y="2393047"/>
            <a:ext cx="80342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WEEK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79D6EF-20D8-D84C-EBD9-6F0B75F2D999}"/>
              </a:ext>
            </a:extLst>
          </p:cNvPr>
          <p:cNvSpPr/>
          <p:nvPr/>
        </p:nvSpPr>
        <p:spPr>
          <a:xfrm>
            <a:off x="17339619" y="7561541"/>
            <a:ext cx="80342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WEEK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4CB49A-1D40-6159-E07F-E0D049003176}"/>
              </a:ext>
            </a:extLst>
          </p:cNvPr>
          <p:cNvSpPr/>
          <p:nvPr/>
        </p:nvSpPr>
        <p:spPr>
          <a:xfrm>
            <a:off x="17289094" y="5440561"/>
            <a:ext cx="80342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WEEK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484122-B91D-8C1F-A591-444FD37A350A}"/>
              </a:ext>
            </a:extLst>
          </p:cNvPr>
          <p:cNvSpPr/>
          <p:nvPr/>
        </p:nvSpPr>
        <p:spPr>
          <a:xfrm>
            <a:off x="17266753" y="3772088"/>
            <a:ext cx="80342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WEEK 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8867B5-1E77-6D4A-8A0A-17DB5DD6C955}"/>
              </a:ext>
            </a:extLst>
          </p:cNvPr>
          <p:cNvSpPr/>
          <p:nvPr/>
        </p:nvSpPr>
        <p:spPr>
          <a:xfrm>
            <a:off x="17239094" y="1758685"/>
            <a:ext cx="80342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WEEK 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D76367-095A-370F-E81D-A8502FDF5F6C}"/>
              </a:ext>
            </a:extLst>
          </p:cNvPr>
          <p:cNvSpPr/>
          <p:nvPr/>
        </p:nvSpPr>
        <p:spPr>
          <a:xfrm>
            <a:off x="17123385" y="-85782"/>
            <a:ext cx="80342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WEEK 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2F6281-1646-3C78-F386-172764A84D74}"/>
              </a:ext>
            </a:extLst>
          </p:cNvPr>
          <p:cNvSpPr/>
          <p:nvPr/>
        </p:nvSpPr>
        <p:spPr>
          <a:xfrm>
            <a:off x="17155331" y="-1970647"/>
            <a:ext cx="80342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WEEK 7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98A94AA-6811-B556-3402-590EF3BB2DFB}"/>
              </a:ext>
            </a:extLst>
          </p:cNvPr>
          <p:cNvCxnSpPr>
            <a:cxnSpLocks/>
          </p:cNvCxnSpPr>
          <p:nvPr/>
        </p:nvCxnSpPr>
        <p:spPr>
          <a:xfrm>
            <a:off x="23823313" y="4477733"/>
            <a:ext cx="9244584" cy="12634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40901D5-70C6-9AEC-FE10-9BCE4E5377CF}"/>
              </a:ext>
            </a:extLst>
          </p:cNvPr>
          <p:cNvGrpSpPr/>
          <p:nvPr/>
        </p:nvGrpSpPr>
        <p:grpSpPr>
          <a:xfrm>
            <a:off x="554273" y="2393047"/>
            <a:ext cx="758952" cy="758952"/>
            <a:chOff x="1473706" y="4104574"/>
            <a:chExt cx="758952" cy="758952"/>
          </a:xfrm>
        </p:grpSpPr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075227C3-4664-DA3F-A70E-A21255ED246B}"/>
                </a:ext>
              </a:extLst>
            </p:cNvPr>
            <p:cNvSpPr/>
            <p:nvPr/>
          </p:nvSpPr>
          <p:spPr>
            <a:xfrm>
              <a:off x="1473706" y="4104574"/>
              <a:ext cx="758952" cy="758952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0" name="Graphic 9" descr="Lights On with solid fill">
              <a:extLst>
                <a:ext uri="{FF2B5EF4-FFF2-40B4-BE49-F238E27FC236}">
                  <a16:creationId xmlns:a16="http://schemas.microsoft.com/office/drawing/2014/main" id="{B1E67E65-EA48-B4C9-A373-A89DBD491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51355" y="4171531"/>
              <a:ext cx="599770" cy="59977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AC738FD-1FAC-521F-125D-6FA8118A6C07}"/>
              </a:ext>
            </a:extLst>
          </p:cNvPr>
          <p:cNvGrpSpPr/>
          <p:nvPr/>
        </p:nvGrpSpPr>
        <p:grpSpPr>
          <a:xfrm>
            <a:off x="17361856" y="7941017"/>
            <a:ext cx="758952" cy="758952"/>
            <a:chOff x="2887978" y="4104574"/>
            <a:chExt cx="758952" cy="758952"/>
          </a:xfrm>
        </p:grpSpPr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37C117DB-59F1-DDC3-CBC3-3EA7109A1D12}"/>
                </a:ext>
              </a:extLst>
            </p:cNvPr>
            <p:cNvSpPr/>
            <p:nvPr/>
          </p:nvSpPr>
          <p:spPr>
            <a:xfrm>
              <a:off x="2887978" y="4104574"/>
              <a:ext cx="758952" cy="758952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9" name="Graphic 18" descr="Checklist outline">
              <a:extLst>
                <a:ext uri="{FF2B5EF4-FFF2-40B4-BE49-F238E27FC236}">
                  <a16:creationId xmlns:a16="http://schemas.microsoft.com/office/drawing/2014/main" id="{E124585B-6EB1-F1CF-3099-57AFFFD12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004505" y="4221102"/>
              <a:ext cx="525896" cy="525896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63C4C54-00F9-62CD-34B2-EC1568E71E19}"/>
              </a:ext>
            </a:extLst>
          </p:cNvPr>
          <p:cNvGrpSpPr/>
          <p:nvPr/>
        </p:nvGrpSpPr>
        <p:grpSpPr>
          <a:xfrm>
            <a:off x="17309389" y="5825330"/>
            <a:ext cx="758952" cy="758952"/>
            <a:chOff x="4302250" y="4104574"/>
            <a:chExt cx="758952" cy="758952"/>
          </a:xfrm>
        </p:grpSpPr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43043DF1-27F5-D53C-56AB-BDED9DF942F6}"/>
                </a:ext>
              </a:extLst>
            </p:cNvPr>
            <p:cNvSpPr/>
            <p:nvPr/>
          </p:nvSpPr>
          <p:spPr>
            <a:xfrm>
              <a:off x="4302250" y="4104574"/>
              <a:ext cx="758952" cy="758952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1" name="Graphic 20" descr="Wireless with solid fill">
              <a:extLst>
                <a:ext uri="{FF2B5EF4-FFF2-40B4-BE49-F238E27FC236}">
                  <a16:creationId xmlns:a16="http://schemas.microsoft.com/office/drawing/2014/main" id="{E8E844C1-86BC-7036-4CD1-B5C0CE24C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39459" y="4171531"/>
              <a:ext cx="551688" cy="551688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23C49D2-B950-C9EF-C9FC-C60592F6690E}"/>
              </a:ext>
            </a:extLst>
          </p:cNvPr>
          <p:cNvGrpSpPr/>
          <p:nvPr/>
        </p:nvGrpSpPr>
        <p:grpSpPr>
          <a:xfrm>
            <a:off x="17285106" y="4162150"/>
            <a:ext cx="758952" cy="758952"/>
            <a:chOff x="5716522" y="4104574"/>
            <a:chExt cx="758952" cy="758952"/>
          </a:xfrm>
        </p:grpSpPr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59566648-F3F9-1F60-F3D0-C4AA63C7E7AE}"/>
                </a:ext>
              </a:extLst>
            </p:cNvPr>
            <p:cNvSpPr/>
            <p:nvPr/>
          </p:nvSpPr>
          <p:spPr>
            <a:xfrm>
              <a:off x="5716522" y="4104574"/>
              <a:ext cx="758952" cy="758952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3" name="Graphic 22" descr="Remote work with solid fill">
              <a:extLst>
                <a:ext uri="{FF2B5EF4-FFF2-40B4-BE49-F238E27FC236}">
                  <a16:creationId xmlns:a16="http://schemas.microsoft.com/office/drawing/2014/main" id="{4A6FDD5C-EB49-2916-23E9-784E38CB1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42253" y="4208206"/>
              <a:ext cx="551688" cy="551688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EA85989-6604-433D-CB4B-48988C6A8CCD}"/>
              </a:ext>
            </a:extLst>
          </p:cNvPr>
          <p:cNvGrpSpPr/>
          <p:nvPr/>
        </p:nvGrpSpPr>
        <p:grpSpPr>
          <a:xfrm>
            <a:off x="17255505" y="2154040"/>
            <a:ext cx="758952" cy="758952"/>
            <a:chOff x="7130794" y="4104574"/>
            <a:chExt cx="758952" cy="758952"/>
          </a:xfrm>
        </p:grpSpPr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BDE5B3C3-55A0-8EE8-2D7A-915758B450F6}"/>
                </a:ext>
              </a:extLst>
            </p:cNvPr>
            <p:cNvSpPr/>
            <p:nvPr/>
          </p:nvSpPr>
          <p:spPr>
            <a:xfrm>
              <a:off x="7130794" y="4104574"/>
              <a:ext cx="758952" cy="758952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2" name="Graphic 31" descr="Tools with solid fill">
              <a:extLst>
                <a:ext uri="{FF2B5EF4-FFF2-40B4-BE49-F238E27FC236}">
                  <a16:creationId xmlns:a16="http://schemas.microsoft.com/office/drawing/2014/main" id="{C6B75AD7-6ACB-1166-9037-7528840FA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256525" y="4230684"/>
              <a:ext cx="506731" cy="506731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5288EF0-BA3D-D2BE-3CE8-E0DC7ED9D169}"/>
              </a:ext>
            </a:extLst>
          </p:cNvPr>
          <p:cNvGrpSpPr/>
          <p:nvPr/>
        </p:nvGrpSpPr>
        <p:grpSpPr>
          <a:xfrm>
            <a:off x="17137854" y="314866"/>
            <a:ext cx="758952" cy="758952"/>
            <a:chOff x="8545066" y="4104574"/>
            <a:chExt cx="758952" cy="758952"/>
          </a:xfrm>
        </p:grpSpPr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6C97EF32-6281-5468-AFE9-BD6FCF14833D}"/>
                </a:ext>
              </a:extLst>
            </p:cNvPr>
            <p:cNvSpPr/>
            <p:nvPr/>
          </p:nvSpPr>
          <p:spPr>
            <a:xfrm>
              <a:off x="8545066" y="4104574"/>
              <a:ext cx="758952" cy="758952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6" name="Graphic 35" descr="Completed with solid fill">
              <a:extLst>
                <a:ext uri="{FF2B5EF4-FFF2-40B4-BE49-F238E27FC236}">
                  <a16:creationId xmlns:a16="http://schemas.microsoft.com/office/drawing/2014/main" id="{9F223550-115D-F66E-5072-18A2A3BE8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13793" y="4152900"/>
              <a:ext cx="637032" cy="637032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C18C4B5-1CC7-2E19-AB93-7110AC2EC1DA}"/>
              </a:ext>
            </a:extLst>
          </p:cNvPr>
          <p:cNvGrpSpPr/>
          <p:nvPr/>
        </p:nvGrpSpPr>
        <p:grpSpPr>
          <a:xfrm>
            <a:off x="17167858" y="-1564706"/>
            <a:ext cx="758952" cy="758952"/>
            <a:chOff x="9959338" y="4104574"/>
            <a:chExt cx="758952" cy="758952"/>
          </a:xfrm>
        </p:grpSpPr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61C7B39D-EB17-3AD3-7420-9A9AA0472902}"/>
                </a:ext>
              </a:extLst>
            </p:cNvPr>
            <p:cNvSpPr/>
            <p:nvPr/>
          </p:nvSpPr>
          <p:spPr>
            <a:xfrm>
              <a:off x="9959338" y="4104574"/>
              <a:ext cx="758952" cy="758952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8" name="Graphic 37" descr="Document with solid fill">
              <a:extLst>
                <a:ext uri="{FF2B5EF4-FFF2-40B4-BE49-F238E27FC236}">
                  <a16:creationId xmlns:a16="http://schemas.microsoft.com/office/drawing/2014/main" id="{CE1E1ED6-B28D-0C9B-916D-91AD505D3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037187" y="4167261"/>
              <a:ext cx="622671" cy="622671"/>
            </a:xfrm>
            <a:prstGeom prst="rect">
              <a:avLst/>
            </a:prstGeom>
          </p:spPr>
        </p:pic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C3A2168-E6FC-C7CF-8851-933B8F51E50C}"/>
              </a:ext>
            </a:extLst>
          </p:cNvPr>
          <p:cNvSpPr/>
          <p:nvPr/>
        </p:nvSpPr>
        <p:spPr>
          <a:xfrm>
            <a:off x="17123385" y="8728414"/>
            <a:ext cx="1284262" cy="7386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Pengadaan</a:t>
            </a:r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&amp; </a:t>
            </a:r>
          </a:p>
          <a:p>
            <a:pPr algn="ctr"/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Pengujian</a:t>
            </a:r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algn="ctr"/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Komponen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3036F1C-6A14-6BAB-F36D-C133B6891480}"/>
              </a:ext>
            </a:extLst>
          </p:cNvPr>
          <p:cNvSpPr/>
          <p:nvPr/>
        </p:nvSpPr>
        <p:spPr>
          <a:xfrm>
            <a:off x="17206581" y="6607434"/>
            <a:ext cx="1016817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Koneksi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Internet &amp; </a:t>
            </a:r>
          </a:p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Cloud</a:t>
            </a:r>
          </a:p>
          <a:p>
            <a:pPr algn="ctr"/>
            <a:r>
              <a:rPr lang="en-US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Integration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3828EE6-EFFE-CB9B-0E07-73F003E1FF24}"/>
              </a:ext>
            </a:extLst>
          </p:cNvPr>
          <p:cNvSpPr/>
          <p:nvPr/>
        </p:nvSpPr>
        <p:spPr>
          <a:xfrm>
            <a:off x="17115216" y="4938961"/>
            <a:ext cx="115486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Fitur </a:t>
            </a:r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Kendali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Jarak </a:t>
            </a:r>
            <a:r>
              <a:rPr lang="en-US" sz="1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Jauh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6323A43-302C-C77F-7AB1-F56627388988}"/>
              </a:ext>
            </a:extLst>
          </p:cNvPr>
          <p:cNvSpPr/>
          <p:nvPr/>
        </p:nvSpPr>
        <p:spPr>
          <a:xfrm>
            <a:off x="17164596" y="2925558"/>
            <a:ext cx="1000787" cy="7386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Integrasi &amp;</a:t>
            </a:r>
          </a:p>
          <a:p>
            <a:pPr algn="ctr"/>
            <a:r>
              <a:rPr lang="en-US" sz="1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Optimasi</a:t>
            </a:r>
            <a:endParaRPr lang="en-US" sz="1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Sistem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1E41068-0F6C-E07E-ECD7-4FF4245EB61C}"/>
              </a:ext>
            </a:extLst>
          </p:cNvPr>
          <p:cNvSpPr/>
          <p:nvPr/>
        </p:nvSpPr>
        <p:spPr>
          <a:xfrm>
            <a:off x="16929910" y="1081091"/>
            <a:ext cx="123873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Finalisasi</a:t>
            </a:r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&amp;</a:t>
            </a:r>
          </a:p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Uji </a:t>
            </a:r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Lapangan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09C78D0-7F9F-7B92-DD3C-7D74E5FE7BBF}"/>
              </a:ext>
            </a:extLst>
          </p:cNvPr>
          <p:cNvSpPr/>
          <p:nvPr/>
        </p:nvSpPr>
        <p:spPr>
          <a:xfrm>
            <a:off x="16968685" y="-803774"/>
            <a:ext cx="122507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Dokumentasi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 </a:t>
            </a:r>
            <a:r>
              <a:rPr lang="en-US" sz="1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Laporan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6BE893-D748-CA67-EF26-480E051F8A9D}"/>
              </a:ext>
            </a:extLst>
          </p:cNvPr>
          <p:cNvSpPr/>
          <p:nvPr/>
        </p:nvSpPr>
        <p:spPr>
          <a:xfrm>
            <a:off x="1342437" y="2663948"/>
            <a:ext cx="491064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Ideasi</a:t>
            </a:r>
            <a:r>
              <a: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&amp; </a:t>
            </a:r>
            <a:r>
              <a:rPr lang="en-US" sz="2800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Perencanaan</a:t>
            </a:r>
            <a:r>
              <a: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Proyek</a:t>
            </a:r>
            <a:endParaRPr 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19ADBD-13B3-3ACC-3098-B265E140D702}"/>
              </a:ext>
            </a:extLst>
          </p:cNvPr>
          <p:cNvSpPr/>
          <p:nvPr/>
        </p:nvSpPr>
        <p:spPr>
          <a:xfrm>
            <a:off x="1400862" y="3294890"/>
            <a:ext cx="3564677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Diagram Blok </a:t>
            </a:r>
            <a:r>
              <a:rPr lang="en-US" sz="12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Sistem</a:t>
            </a:r>
            <a:endParaRPr lang="en-US" sz="12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0902D2-1071-C7C9-6091-E09F77928940}"/>
              </a:ext>
            </a:extLst>
          </p:cNvPr>
          <p:cNvSpPr/>
          <p:nvPr/>
        </p:nvSpPr>
        <p:spPr>
          <a:xfrm>
            <a:off x="-12140319" y="2154040"/>
            <a:ext cx="3564677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Pilihan</a:t>
            </a:r>
            <a:r>
              <a:rPr lang="en-US" sz="1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Studi Kasus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Studi Kasus No.9: </a:t>
            </a:r>
            <a:r>
              <a:rPr lang="en-GB" sz="1200" b="1" i="0" dirty="0">
                <a:solidFill>
                  <a:srgbClr val="F0F6FC"/>
                </a:solidFill>
                <a:effectLst/>
                <a:latin typeface="-apple-system"/>
              </a:rPr>
              <a:t>IoT Fire and Smoke Detector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err="1">
                <a:solidFill>
                  <a:srgbClr val="F0F6FC"/>
                </a:solidFill>
                <a:latin typeface="-apple-system"/>
              </a:rPr>
              <a:t>M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endeteksi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asap dan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api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menggunakan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sensor dan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mengirimkan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peringatan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beserta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lokasi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melalui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internet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err="1">
                <a:solidFill>
                  <a:srgbClr val="F0F6FC"/>
                </a:solidFill>
                <a:latin typeface="-apple-system"/>
              </a:rPr>
              <a:t>M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endukung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Tujuan Pembangunan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Berkelanjutan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(Sustainable Development Goals / SDG)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nomor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11: </a:t>
            </a:r>
            <a:r>
              <a:rPr lang="en-GB" sz="1200" b="1" i="0" dirty="0">
                <a:solidFill>
                  <a:srgbClr val="F0F6FC"/>
                </a:solidFill>
                <a:effectLst/>
                <a:latin typeface="-apple-system"/>
              </a:rPr>
              <a:t>Sustainable Cities and Communities</a:t>
            </a:r>
          </a:p>
          <a:p>
            <a:endParaRPr lang="en-US" sz="12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7F8585B-5000-A0A0-74E4-B7B01D8B2D2B}"/>
              </a:ext>
            </a:extLst>
          </p:cNvPr>
          <p:cNvSpPr/>
          <p:nvPr/>
        </p:nvSpPr>
        <p:spPr>
          <a:xfrm>
            <a:off x="-12140319" y="4593943"/>
            <a:ext cx="3564677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Tujuan </a:t>
            </a:r>
            <a:r>
              <a:rPr lang="en-US" sz="12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Proyek</a:t>
            </a:r>
            <a:endParaRPr lang="en-US" sz="12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Mendeteksi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asap dan/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atau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api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di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lingkungan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sekitar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menggunakan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sensor MQ2 dan flame sensor</a:t>
            </a:r>
            <a:endParaRPr lang="en-US" sz="1200" b="0" i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Mengirimkan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peringatan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(alert)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ke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pengguna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secara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real-time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menggunakan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internet</a:t>
            </a:r>
            <a:endParaRPr lang="en-US" sz="1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Menyertakan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lokasi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kejadian</a:t>
            </a:r>
            <a:r>
              <a:rPr lang="en-GB" sz="1200" dirty="0">
                <a:solidFill>
                  <a:srgbClr val="F0F6FC"/>
                </a:solidFill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melalui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integrasi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dengan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Google Maps API.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Mendukung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kontrol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dan monitoring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jarak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jauh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melalui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platform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seperti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IFTTT, Firebase,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atau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Blynk</a:t>
            </a:r>
          </a:p>
        </p:txBody>
      </p:sp>
      <p:pic>
        <p:nvPicPr>
          <p:cNvPr id="34" name="Picture 33" descr="A diagram of a building with a fire alarm system&#10;&#10;AI-generated content may be incorrect.">
            <a:extLst>
              <a:ext uri="{FF2B5EF4-FFF2-40B4-BE49-F238E27FC236}">
                <a16:creationId xmlns:a16="http://schemas.microsoft.com/office/drawing/2014/main" id="{2E6593E0-12CE-A3D1-EA31-2825BA7AE66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37920" y="3753190"/>
            <a:ext cx="4295721" cy="286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3363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4C765-E99D-1C74-E447-70B55F60B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urple and blue circuit board on a planet&#10;&#10;AI-generated content may be incorrect.">
            <a:extLst>
              <a:ext uri="{FF2B5EF4-FFF2-40B4-BE49-F238E27FC236}">
                <a16:creationId xmlns:a16="http://schemas.microsoft.com/office/drawing/2014/main" id="{ED0FD43D-4998-A9AB-816C-02EA76D8459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70523" y="-7464669"/>
            <a:ext cx="25775137" cy="144985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B56598-EB1A-6D94-385B-77EA041EDACC}"/>
              </a:ext>
            </a:extLst>
          </p:cNvPr>
          <p:cNvSpPr/>
          <p:nvPr/>
        </p:nvSpPr>
        <p:spPr>
          <a:xfrm>
            <a:off x="1537920" y="262438"/>
            <a:ext cx="91498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FIRE AND SMOKE DETECTOR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7E891C-CF38-9F6D-CBE1-38E19E634E6C}"/>
              </a:ext>
            </a:extLst>
          </p:cNvPr>
          <p:cNvSpPr/>
          <p:nvPr/>
        </p:nvSpPr>
        <p:spPr>
          <a:xfrm>
            <a:off x="5096494" y="1211473"/>
            <a:ext cx="199900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By.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Kelompok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12</a:t>
            </a:r>
            <a:endParaRPr lang="en-US" sz="20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6769EA-3009-4D7B-D829-4DAF21E655B4}"/>
              </a:ext>
            </a:extLst>
          </p:cNvPr>
          <p:cNvSpPr/>
          <p:nvPr/>
        </p:nvSpPr>
        <p:spPr>
          <a:xfrm>
            <a:off x="-11626200" y="899672"/>
            <a:ext cx="351307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Timeline </a:t>
            </a:r>
            <a:r>
              <a:rPr lang="en-US" sz="3600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Proyek</a:t>
            </a:r>
            <a:endParaRPr lang="en-US" sz="3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C2F8E5-21D9-966D-00CB-82400D7ACEB3}"/>
              </a:ext>
            </a:extLst>
          </p:cNvPr>
          <p:cNvSpPr/>
          <p:nvPr/>
        </p:nvSpPr>
        <p:spPr>
          <a:xfrm>
            <a:off x="1400862" y="2393047"/>
            <a:ext cx="80342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WEEK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73C7C5-CEF4-0F9B-40F9-B22A52AF1C61}"/>
              </a:ext>
            </a:extLst>
          </p:cNvPr>
          <p:cNvSpPr/>
          <p:nvPr/>
        </p:nvSpPr>
        <p:spPr>
          <a:xfrm>
            <a:off x="17339619" y="7561541"/>
            <a:ext cx="80342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WEEK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F0D1B6-98BA-541E-039A-FD0975073F13}"/>
              </a:ext>
            </a:extLst>
          </p:cNvPr>
          <p:cNvSpPr/>
          <p:nvPr/>
        </p:nvSpPr>
        <p:spPr>
          <a:xfrm>
            <a:off x="17289094" y="5440561"/>
            <a:ext cx="80342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WEEK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3FD7B0-6482-60C7-72EB-0BB48638D9C3}"/>
              </a:ext>
            </a:extLst>
          </p:cNvPr>
          <p:cNvSpPr/>
          <p:nvPr/>
        </p:nvSpPr>
        <p:spPr>
          <a:xfrm>
            <a:off x="17266753" y="3772088"/>
            <a:ext cx="80342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WEEK 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99E387-CB05-C39A-17E9-348F2A86A0FE}"/>
              </a:ext>
            </a:extLst>
          </p:cNvPr>
          <p:cNvSpPr/>
          <p:nvPr/>
        </p:nvSpPr>
        <p:spPr>
          <a:xfrm>
            <a:off x="17239094" y="1758685"/>
            <a:ext cx="80342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WEEK 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B2F357-66C1-73C8-1C06-EB03CEE3A27F}"/>
              </a:ext>
            </a:extLst>
          </p:cNvPr>
          <p:cNvSpPr/>
          <p:nvPr/>
        </p:nvSpPr>
        <p:spPr>
          <a:xfrm>
            <a:off x="17123385" y="-85782"/>
            <a:ext cx="80342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WEEK 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83C793-93B9-0706-A776-C7C20DC36570}"/>
              </a:ext>
            </a:extLst>
          </p:cNvPr>
          <p:cNvSpPr/>
          <p:nvPr/>
        </p:nvSpPr>
        <p:spPr>
          <a:xfrm>
            <a:off x="17155331" y="-1970647"/>
            <a:ext cx="80342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WEEK 7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A186B4F-07B7-02EC-89D3-EF24BC3BC6EF}"/>
              </a:ext>
            </a:extLst>
          </p:cNvPr>
          <p:cNvCxnSpPr>
            <a:cxnSpLocks/>
          </p:cNvCxnSpPr>
          <p:nvPr/>
        </p:nvCxnSpPr>
        <p:spPr>
          <a:xfrm>
            <a:off x="23823313" y="4477733"/>
            <a:ext cx="9244584" cy="12634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C326A5D-C688-78AA-E05B-12096CA19604}"/>
              </a:ext>
            </a:extLst>
          </p:cNvPr>
          <p:cNvGrpSpPr/>
          <p:nvPr/>
        </p:nvGrpSpPr>
        <p:grpSpPr>
          <a:xfrm>
            <a:off x="554273" y="2393047"/>
            <a:ext cx="758952" cy="758952"/>
            <a:chOff x="1473706" y="4104574"/>
            <a:chExt cx="758952" cy="758952"/>
          </a:xfrm>
        </p:grpSpPr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4C29A284-FA89-6E21-95B3-353981180A32}"/>
                </a:ext>
              </a:extLst>
            </p:cNvPr>
            <p:cNvSpPr/>
            <p:nvPr/>
          </p:nvSpPr>
          <p:spPr>
            <a:xfrm>
              <a:off x="1473706" y="4104574"/>
              <a:ext cx="758952" cy="758952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0" name="Graphic 9" descr="Lights On with solid fill">
              <a:extLst>
                <a:ext uri="{FF2B5EF4-FFF2-40B4-BE49-F238E27FC236}">
                  <a16:creationId xmlns:a16="http://schemas.microsoft.com/office/drawing/2014/main" id="{9A9FD842-4CDA-B303-29D3-B8D496122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51355" y="4171531"/>
              <a:ext cx="599770" cy="59977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EA4536B-663B-B750-E26C-345B5B55F73A}"/>
              </a:ext>
            </a:extLst>
          </p:cNvPr>
          <p:cNvGrpSpPr/>
          <p:nvPr/>
        </p:nvGrpSpPr>
        <p:grpSpPr>
          <a:xfrm>
            <a:off x="17361856" y="7941017"/>
            <a:ext cx="758952" cy="758952"/>
            <a:chOff x="2887978" y="4104574"/>
            <a:chExt cx="758952" cy="758952"/>
          </a:xfrm>
        </p:grpSpPr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389D248C-A80D-65FE-6460-50941CF1643A}"/>
                </a:ext>
              </a:extLst>
            </p:cNvPr>
            <p:cNvSpPr/>
            <p:nvPr/>
          </p:nvSpPr>
          <p:spPr>
            <a:xfrm>
              <a:off x="2887978" y="4104574"/>
              <a:ext cx="758952" cy="758952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9" name="Graphic 18" descr="Checklist outline">
              <a:extLst>
                <a:ext uri="{FF2B5EF4-FFF2-40B4-BE49-F238E27FC236}">
                  <a16:creationId xmlns:a16="http://schemas.microsoft.com/office/drawing/2014/main" id="{F9AC2E18-8C42-56CF-3222-B1C96C8A6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004505" y="4221102"/>
              <a:ext cx="525896" cy="525896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5B066F7-B4A9-0B7B-413B-200B432A4E07}"/>
              </a:ext>
            </a:extLst>
          </p:cNvPr>
          <p:cNvGrpSpPr/>
          <p:nvPr/>
        </p:nvGrpSpPr>
        <p:grpSpPr>
          <a:xfrm>
            <a:off x="17309389" y="5825330"/>
            <a:ext cx="758952" cy="758952"/>
            <a:chOff x="4302250" y="4104574"/>
            <a:chExt cx="758952" cy="758952"/>
          </a:xfrm>
        </p:grpSpPr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7A6F44A7-8899-A119-285A-72EE73483271}"/>
                </a:ext>
              </a:extLst>
            </p:cNvPr>
            <p:cNvSpPr/>
            <p:nvPr/>
          </p:nvSpPr>
          <p:spPr>
            <a:xfrm>
              <a:off x="4302250" y="4104574"/>
              <a:ext cx="758952" cy="758952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1" name="Graphic 20" descr="Wireless with solid fill">
              <a:extLst>
                <a:ext uri="{FF2B5EF4-FFF2-40B4-BE49-F238E27FC236}">
                  <a16:creationId xmlns:a16="http://schemas.microsoft.com/office/drawing/2014/main" id="{44010415-B0C2-08C0-2DD0-7FBF9D0A3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39459" y="4171531"/>
              <a:ext cx="551688" cy="551688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3CFD97B-7DE6-DF3B-0DE9-E19C576A7D8D}"/>
              </a:ext>
            </a:extLst>
          </p:cNvPr>
          <p:cNvGrpSpPr/>
          <p:nvPr/>
        </p:nvGrpSpPr>
        <p:grpSpPr>
          <a:xfrm>
            <a:off x="17285106" y="4162150"/>
            <a:ext cx="758952" cy="758952"/>
            <a:chOff x="5716522" y="4104574"/>
            <a:chExt cx="758952" cy="758952"/>
          </a:xfrm>
        </p:grpSpPr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C855B479-82B4-3570-C6AC-2B5133E2F79E}"/>
                </a:ext>
              </a:extLst>
            </p:cNvPr>
            <p:cNvSpPr/>
            <p:nvPr/>
          </p:nvSpPr>
          <p:spPr>
            <a:xfrm>
              <a:off x="5716522" y="4104574"/>
              <a:ext cx="758952" cy="758952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3" name="Graphic 22" descr="Remote work with solid fill">
              <a:extLst>
                <a:ext uri="{FF2B5EF4-FFF2-40B4-BE49-F238E27FC236}">
                  <a16:creationId xmlns:a16="http://schemas.microsoft.com/office/drawing/2014/main" id="{EBC6E896-108E-B723-78FF-C99700034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42253" y="4208206"/>
              <a:ext cx="551688" cy="551688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B35A791-7E00-2E05-3745-03BC698E1A1F}"/>
              </a:ext>
            </a:extLst>
          </p:cNvPr>
          <p:cNvGrpSpPr/>
          <p:nvPr/>
        </p:nvGrpSpPr>
        <p:grpSpPr>
          <a:xfrm>
            <a:off x="17255505" y="2154040"/>
            <a:ext cx="758952" cy="758952"/>
            <a:chOff x="7130794" y="4104574"/>
            <a:chExt cx="758952" cy="758952"/>
          </a:xfrm>
        </p:grpSpPr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EF2CEB4C-1C3E-D38B-E100-5BDC6E2F0C17}"/>
                </a:ext>
              </a:extLst>
            </p:cNvPr>
            <p:cNvSpPr/>
            <p:nvPr/>
          </p:nvSpPr>
          <p:spPr>
            <a:xfrm>
              <a:off x="7130794" y="4104574"/>
              <a:ext cx="758952" cy="758952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2" name="Graphic 31" descr="Tools with solid fill">
              <a:extLst>
                <a:ext uri="{FF2B5EF4-FFF2-40B4-BE49-F238E27FC236}">
                  <a16:creationId xmlns:a16="http://schemas.microsoft.com/office/drawing/2014/main" id="{5E692E66-3B50-51A8-C6B7-15F1D8684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256525" y="4230684"/>
              <a:ext cx="506731" cy="506731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E948765-50C1-3337-9B47-B6AC64FA10A0}"/>
              </a:ext>
            </a:extLst>
          </p:cNvPr>
          <p:cNvGrpSpPr/>
          <p:nvPr/>
        </p:nvGrpSpPr>
        <p:grpSpPr>
          <a:xfrm>
            <a:off x="17137854" y="314866"/>
            <a:ext cx="758952" cy="758952"/>
            <a:chOff x="8545066" y="4104574"/>
            <a:chExt cx="758952" cy="758952"/>
          </a:xfrm>
        </p:grpSpPr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9492FDA5-428F-4903-AE6B-43FC4637BA79}"/>
                </a:ext>
              </a:extLst>
            </p:cNvPr>
            <p:cNvSpPr/>
            <p:nvPr/>
          </p:nvSpPr>
          <p:spPr>
            <a:xfrm>
              <a:off x="8545066" y="4104574"/>
              <a:ext cx="758952" cy="758952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6" name="Graphic 35" descr="Completed with solid fill">
              <a:extLst>
                <a:ext uri="{FF2B5EF4-FFF2-40B4-BE49-F238E27FC236}">
                  <a16:creationId xmlns:a16="http://schemas.microsoft.com/office/drawing/2014/main" id="{4BC75304-56D9-161B-C143-AC494A6FF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13793" y="4152900"/>
              <a:ext cx="637032" cy="637032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4DFB946-CCC0-CF54-3EA8-167C83A76FB1}"/>
              </a:ext>
            </a:extLst>
          </p:cNvPr>
          <p:cNvGrpSpPr/>
          <p:nvPr/>
        </p:nvGrpSpPr>
        <p:grpSpPr>
          <a:xfrm>
            <a:off x="17167858" y="-1564706"/>
            <a:ext cx="758952" cy="758952"/>
            <a:chOff x="9959338" y="4104574"/>
            <a:chExt cx="758952" cy="758952"/>
          </a:xfrm>
        </p:grpSpPr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26F9C092-93F5-3C8C-91C7-6EC079FF9556}"/>
                </a:ext>
              </a:extLst>
            </p:cNvPr>
            <p:cNvSpPr/>
            <p:nvPr/>
          </p:nvSpPr>
          <p:spPr>
            <a:xfrm>
              <a:off x="9959338" y="4104574"/>
              <a:ext cx="758952" cy="758952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8" name="Graphic 37" descr="Document with solid fill">
              <a:extLst>
                <a:ext uri="{FF2B5EF4-FFF2-40B4-BE49-F238E27FC236}">
                  <a16:creationId xmlns:a16="http://schemas.microsoft.com/office/drawing/2014/main" id="{1A8BADDB-0681-C469-DC8B-29A7A2C2A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037187" y="4167261"/>
              <a:ext cx="622671" cy="622671"/>
            </a:xfrm>
            <a:prstGeom prst="rect">
              <a:avLst/>
            </a:prstGeom>
          </p:spPr>
        </p:pic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5BC8DEDF-91AE-A455-3A56-EED5017FE3FB}"/>
              </a:ext>
            </a:extLst>
          </p:cNvPr>
          <p:cNvSpPr/>
          <p:nvPr/>
        </p:nvSpPr>
        <p:spPr>
          <a:xfrm>
            <a:off x="17123385" y="8728414"/>
            <a:ext cx="1284262" cy="7386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Pengadaan</a:t>
            </a:r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&amp; </a:t>
            </a:r>
          </a:p>
          <a:p>
            <a:pPr algn="ctr"/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Pengujian</a:t>
            </a:r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algn="ctr"/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Komponen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5226213-EA9B-C66C-BA44-F4BD089014B5}"/>
              </a:ext>
            </a:extLst>
          </p:cNvPr>
          <p:cNvSpPr/>
          <p:nvPr/>
        </p:nvSpPr>
        <p:spPr>
          <a:xfrm>
            <a:off x="17206581" y="6607434"/>
            <a:ext cx="1016817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Koneksi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Internet &amp; </a:t>
            </a:r>
          </a:p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Cloud</a:t>
            </a:r>
          </a:p>
          <a:p>
            <a:pPr algn="ctr"/>
            <a:r>
              <a:rPr lang="en-US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Integration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EB11314-4232-CD6B-2B08-05C89965C19F}"/>
              </a:ext>
            </a:extLst>
          </p:cNvPr>
          <p:cNvSpPr/>
          <p:nvPr/>
        </p:nvSpPr>
        <p:spPr>
          <a:xfrm>
            <a:off x="17115216" y="4938961"/>
            <a:ext cx="115486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Fitur </a:t>
            </a:r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Kendali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Jarak </a:t>
            </a:r>
            <a:r>
              <a:rPr lang="en-US" sz="1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Jauh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51F0B94-5727-0183-F288-1A8F6371A7AC}"/>
              </a:ext>
            </a:extLst>
          </p:cNvPr>
          <p:cNvSpPr/>
          <p:nvPr/>
        </p:nvSpPr>
        <p:spPr>
          <a:xfrm>
            <a:off x="17164596" y="2925558"/>
            <a:ext cx="1000787" cy="7386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Integrasi &amp;</a:t>
            </a:r>
          </a:p>
          <a:p>
            <a:pPr algn="ctr"/>
            <a:r>
              <a:rPr lang="en-US" sz="1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Optimasi</a:t>
            </a:r>
            <a:endParaRPr lang="en-US" sz="1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Sistem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42D7FD8-4A1A-592D-6916-E7A01B328BF4}"/>
              </a:ext>
            </a:extLst>
          </p:cNvPr>
          <p:cNvSpPr/>
          <p:nvPr/>
        </p:nvSpPr>
        <p:spPr>
          <a:xfrm>
            <a:off x="16929910" y="1081091"/>
            <a:ext cx="123873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Finalisasi</a:t>
            </a:r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&amp;</a:t>
            </a:r>
          </a:p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Uji </a:t>
            </a:r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Lapangan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B1322A-4177-EA2E-91EF-77BAD1E9FBB7}"/>
              </a:ext>
            </a:extLst>
          </p:cNvPr>
          <p:cNvSpPr/>
          <p:nvPr/>
        </p:nvSpPr>
        <p:spPr>
          <a:xfrm>
            <a:off x="16968685" y="-803774"/>
            <a:ext cx="122507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Dokumentasi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 </a:t>
            </a:r>
            <a:r>
              <a:rPr lang="en-US" sz="1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Laporan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F21A01-0F29-A5A7-8D81-B5C25D702031}"/>
              </a:ext>
            </a:extLst>
          </p:cNvPr>
          <p:cNvSpPr/>
          <p:nvPr/>
        </p:nvSpPr>
        <p:spPr>
          <a:xfrm>
            <a:off x="1342437" y="2663948"/>
            <a:ext cx="491064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Ideasi</a:t>
            </a:r>
            <a:r>
              <a: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&amp; </a:t>
            </a:r>
            <a:r>
              <a:rPr lang="en-US" sz="2800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Perencanaan</a:t>
            </a:r>
            <a:r>
              <a: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Proyek</a:t>
            </a:r>
            <a:endParaRPr 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666213-0D6B-E3B7-5519-0413B1E92946}"/>
              </a:ext>
            </a:extLst>
          </p:cNvPr>
          <p:cNvSpPr/>
          <p:nvPr/>
        </p:nvSpPr>
        <p:spPr>
          <a:xfrm>
            <a:off x="1400862" y="3294890"/>
            <a:ext cx="356467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Repositori</a:t>
            </a:r>
            <a:r>
              <a:rPr lang="en-US" sz="1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2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Proyek</a:t>
            </a:r>
            <a:endParaRPr lang="en-US" sz="12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1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 Repository: </a:t>
            </a:r>
            <a:r>
              <a:rPr lang="en-US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18"/>
              </a:rPr>
              <a:t>fire-and-smoke-detector</a:t>
            </a:r>
            <a:endParaRPr lang="en-US" sz="1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007E86-55F9-9CE7-9CEB-24E9020CE3B8}"/>
              </a:ext>
            </a:extLst>
          </p:cNvPr>
          <p:cNvSpPr/>
          <p:nvPr/>
        </p:nvSpPr>
        <p:spPr>
          <a:xfrm>
            <a:off x="-12140319" y="2154040"/>
            <a:ext cx="3564677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Pilihan</a:t>
            </a:r>
            <a:r>
              <a:rPr lang="en-US" sz="1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Studi Kasus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Studi Kasus No.9: </a:t>
            </a:r>
            <a:r>
              <a:rPr lang="en-GB" sz="1200" b="1" i="0" dirty="0">
                <a:solidFill>
                  <a:srgbClr val="F0F6FC"/>
                </a:solidFill>
                <a:effectLst/>
                <a:latin typeface="-apple-system"/>
              </a:rPr>
              <a:t>IoT Fire and Smoke Detector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err="1">
                <a:solidFill>
                  <a:srgbClr val="F0F6FC"/>
                </a:solidFill>
                <a:latin typeface="-apple-system"/>
              </a:rPr>
              <a:t>M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endeteksi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asap dan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api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menggunakan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sensor dan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mengirimkan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peringatan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beserta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lokasi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melalui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internet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err="1">
                <a:solidFill>
                  <a:srgbClr val="F0F6FC"/>
                </a:solidFill>
                <a:latin typeface="-apple-system"/>
              </a:rPr>
              <a:t>M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endukung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Tujuan Pembangunan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Berkelanjutan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(Sustainable Development Goals / SDG)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nomor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11: </a:t>
            </a:r>
            <a:r>
              <a:rPr lang="en-GB" sz="1200" b="1" i="0" dirty="0">
                <a:solidFill>
                  <a:srgbClr val="F0F6FC"/>
                </a:solidFill>
                <a:effectLst/>
                <a:latin typeface="-apple-system"/>
              </a:rPr>
              <a:t>Sustainable Cities and Communities</a:t>
            </a:r>
          </a:p>
          <a:p>
            <a:endParaRPr lang="en-US" sz="12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C205D2D-C3E5-1A23-3EE1-E4FA57D3B2E6}"/>
              </a:ext>
            </a:extLst>
          </p:cNvPr>
          <p:cNvSpPr/>
          <p:nvPr/>
        </p:nvSpPr>
        <p:spPr>
          <a:xfrm>
            <a:off x="-12140319" y="4593943"/>
            <a:ext cx="3564677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Tujuan </a:t>
            </a:r>
            <a:r>
              <a:rPr lang="en-US" sz="12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Proyek</a:t>
            </a:r>
            <a:endParaRPr lang="en-US" sz="12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Mendeteksi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asap dan/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atau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api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di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lingkungan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sekitar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menggunakan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sensor MQ2 dan flame sensor</a:t>
            </a:r>
            <a:endParaRPr lang="en-US" sz="1200" b="0" i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Mengirimkan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peringatan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(alert)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ke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pengguna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secara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real-time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menggunakan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internet</a:t>
            </a:r>
            <a:endParaRPr lang="en-US" sz="1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Menyertakan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lokasi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kejadian</a:t>
            </a:r>
            <a:r>
              <a:rPr lang="en-GB" sz="1200" dirty="0">
                <a:solidFill>
                  <a:srgbClr val="F0F6FC"/>
                </a:solidFill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melalui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integrasi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dengan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Google Maps API.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Mendukung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kontrol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dan monitoring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jarak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jauh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melalui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platform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seperti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IFTTT, Firebase,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atau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Blynk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E84C2F7-0447-06C2-1E6B-EDB8F93CB0C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00861" y="4016629"/>
            <a:ext cx="5279013" cy="268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752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4CA85-8FFF-BCE2-63A3-14F8C50D1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urple and blue circuit board on a planet&#10;&#10;AI-generated content may be incorrect.">
            <a:extLst>
              <a:ext uri="{FF2B5EF4-FFF2-40B4-BE49-F238E27FC236}">
                <a16:creationId xmlns:a16="http://schemas.microsoft.com/office/drawing/2014/main" id="{D1ABC2A4-84B5-D847-0BA1-02AF651CB72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66508B1-E6C0-1A31-127D-1F1313926EE5}"/>
              </a:ext>
            </a:extLst>
          </p:cNvPr>
          <p:cNvSpPr/>
          <p:nvPr/>
        </p:nvSpPr>
        <p:spPr>
          <a:xfrm>
            <a:off x="1537920" y="262438"/>
            <a:ext cx="91498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FIRE AND SMOKE DETECTOR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3FE7F6-821E-4E85-5956-6F17DBFF4DE5}"/>
              </a:ext>
            </a:extLst>
          </p:cNvPr>
          <p:cNvSpPr/>
          <p:nvPr/>
        </p:nvSpPr>
        <p:spPr>
          <a:xfrm>
            <a:off x="5096494" y="1211473"/>
            <a:ext cx="199900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By.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Kelompok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12</a:t>
            </a:r>
            <a:endParaRPr lang="en-US" sz="20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249DC5-0647-41EE-D4C8-12431F4A0FA9}"/>
              </a:ext>
            </a:extLst>
          </p:cNvPr>
          <p:cNvSpPr/>
          <p:nvPr/>
        </p:nvSpPr>
        <p:spPr>
          <a:xfrm>
            <a:off x="4339459" y="2534913"/>
            <a:ext cx="351307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Timeline </a:t>
            </a:r>
            <a:r>
              <a:rPr lang="en-US" sz="3600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Proyek</a:t>
            </a:r>
            <a:endParaRPr lang="en-US" sz="3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93DB13-A12D-4E01-062D-1EECF1860D17}"/>
              </a:ext>
            </a:extLst>
          </p:cNvPr>
          <p:cNvSpPr/>
          <p:nvPr/>
        </p:nvSpPr>
        <p:spPr>
          <a:xfrm>
            <a:off x="1449527" y="3730391"/>
            <a:ext cx="80342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WEEK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4FD246-75F8-9D9E-6DDB-999C3B10F1F8}"/>
              </a:ext>
            </a:extLst>
          </p:cNvPr>
          <p:cNvSpPr/>
          <p:nvPr/>
        </p:nvSpPr>
        <p:spPr>
          <a:xfrm>
            <a:off x="2865741" y="3725098"/>
            <a:ext cx="80342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WEEK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7C3839-1108-5AD2-FFD5-F54E55DB74F5}"/>
              </a:ext>
            </a:extLst>
          </p:cNvPr>
          <p:cNvSpPr/>
          <p:nvPr/>
        </p:nvSpPr>
        <p:spPr>
          <a:xfrm>
            <a:off x="4281955" y="3719805"/>
            <a:ext cx="80342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WEEK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0EC9B4-DB5E-4E0B-E5BC-ABBFBAF6A90E}"/>
              </a:ext>
            </a:extLst>
          </p:cNvPr>
          <p:cNvSpPr/>
          <p:nvPr/>
        </p:nvSpPr>
        <p:spPr>
          <a:xfrm>
            <a:off x="5698169" y="3714512"/>
            <a:ext cx="80342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WEEK 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4AC132-5F1C-BE7E-EE1F-B544936276D9}"/>
              </a:ext>
            </a:extLst>
          </p:cNvPr>
          <p:cNvSpPr/>
          <p:nvPr/>
        </p:nvSpPr>
        <p:spPr>
          <a:xfrm>
            <a:off x="7114383" y="3709219"/>
            <a:ext cx="80342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WEEK 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8C2BA5-00CB-07D5-E120-521766077090}"/>
              </a:ext>
            </a:extLst>
          </p:cNvPr>
          <p:cNvSpPr/>
          <p:nvPr/>
        </p:nvSpPr>
        <p:spPr>
          <a:xfrm>
            <a:off x="8530597" y="3703926"/>
            <a:ext cx="80342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WEEK 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085EC5-56F2-BD3A-54C3-B271076DA339}"/>
              </a:ext>
            </a:extLst>
          </p:cNvPr>
          <p:cNvSpPr/>
          <p:nvPr/>
        </p:nvSpPr>
        <p:spPr>
          <a:xfrm>
            <a:off x="9946811" y="3698633"/>
            <a:ext cx="80342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WEEK 7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4A4AC61-1B2B-DA87-1ADC-0165100996E7}"/>
              </a:ext>
            </a:extLst>
          </p:cNvPr>
          <p:cNvCxnSpPr>
            <a:cxnSpLocks/>
            <a:endCxn id="30" idx="6"/>
          </p:cNvCxnSpPr>
          <p:nvPr/>
        </p:nvCxnSpPr>
        <p:spPr>
          <a:xfrm>
            <a:off x="1473706" y="4471416"/>
            <a:ext cx="9244584" cy="12634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A84F40B-0D71-CCD6-C1C0-2EC168261E9C}"/>
              </a:ext>
            </a:extLst>
          </p:cNvPr>
          <p:cNvGrpSpPr/>
          <p:nvPr/>
        </p:nvGrpSpPr>
        <p:grpSpPr>
          <a:xfrm>
            <a:off x="1473706" y="4104574"/>
            <a:ext cx="758952" cy="758952"/>
            <a:chOff x="1473706" y="4104574"/>
            <a:chExt cx="758952" cy="758952"/>
          </a:xfrm>
        </p:grpSpPr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C9CADDCD-7173-62B5-732E-354660E6CA03}"/>
                </a:ext>
              </a:extLst>
            </p:cNvPr>
            <p:cNvSpPr/>
            <p:nvPr/>
          </p:nvSpPr>
          <p:spPr>
            <a:xfrm>
              <a:off x="1473706" y="4104574"/>
              <a:ext cx="758952" cy="758952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0" name="Graphic 9" descr="Lights On with solid fill">
              <a:extLst>
                <a:ext uri="{FF2B5EF4-FFF2-40B4-BE49-F238E27FC236}">
                  <a16:creationId xmlns:a16="http://schemas.microsoft.com/office/drawing/2014/main" id="{EC2EDE9B-0888-63B3-46CE-08AD76D8A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51355" y="4171531"/>
              <a:ext cx="599770" cy="59977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D0D5216-F928-ABAA-1AD8-987408BA790F}"/>
              </a:ext>
            </a:extLst>
          </p:cNvPr>
          <p:cNvGrpSpPr/>
          <p:nvPr/>
        </p:nvGrpSpPr>
        <p:grpSpPr>
          <a:xfrm>
            <a:off x="2887978" y="4104574"/>
            <a:ext cx="758952" cy="758952"/>
            <a:chOff x="2887978" y="4104574"/>
            <a:chExt cx="758952" cy="758952"/>
          </a:xfrm>
        </p:grpSpPr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DA0B4731-1FD0-9331-63B1-E379B2ED9A16}"/>
                </a:ext>
              </a:extLst>
            </p:cNvPr>
            <p:cNvSpPr/>
            <p:nvPr/>
          </p:nvSpPr>
          <p:spPr>
            <a:xfrm>
              <a:off x="2887978" y="4104574"/>
              <a:ext cx="758952" cy="758952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9" name="Graphic 18" descr="Checklist outline">
              <a:extLst>
                <a:ext uri="{FF2B5EF4-FFF2-40B4-BE49-F238E27FC236}">
                  <a16:creationId xmlns:a16="http://schemas.microsoft.com/office/drawing/2014/main" id="{1661DF33-1081-AB5A-B2B9-008DD8A0F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004505" y="4221102"/>
              <a:ext cx="525896" cy="525896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E948AB6-102F-27B7-B8C2-C35B7CEB3D77}"/>
              </a:ext>
            </a:extLst>
          </p:cNvPr>
          <p:cNvGrpSpPr/>
          <p:nvPr/>
        </p:nvGrpSpPr>
        <p:grpSpPr>
          <a:xfrm>
            <a:off x="4302250" y="4104574"/>
            <a:ext cx="758952" cy="758952"/>
            <a:chOff x="4302250" y="4104574"/>
            <a:chExt cx="758952" cy="758952"/>
          </a:xfrm>
        </p:grpSpPr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F25512D0-D416-A85C-5448-78E8CAB94F45}"/>
                </a:ext>
              </a:extLst>
            </p:cNvPr>
            <p:cNvSpPr/>
            <p:nvPr/>
          </p:nvSpPr>
          <p:spPr>
            <a:xfrm>
              <a:off x="4302250" y="4104574"/>
              <a:ext cx="758952" cy="758952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1" name="Graphic 20" descr="Wireless with solid fill">
              <a:extLst>
                <a:ext uri="{FF2B5EF4-FFF2-40B4-BE49-F238E27FC236}">
                  <a16:creationId xmlns:a16="http://schemas.microsoft.com/office/drawing/2014/main" id="{7D693B4C-309E-E8C1-3337-EAFC8928F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39459" y="4171531"/>
              <a:ext cx="551688" cy="551688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FFB5426-CBF3-7342-F321-659951DA8D4F}"/>
              </a:ext>
            </a:extLst>
          </p:cNvPr>
          <p:cNvGrpSpPr/>
          <p:nvPr/>
        </p:nvGrpSpPr>
        <p:grpSpPr>
          <a:xfrm>
            <a:off x="5716522" y="4104574"/>
            <a:ext cx="758952" cy="758952"/>
            <a:chOff x="5716522" y="4104574"/>
            <a:chExt cx="758952" cy="758952"/>
          </a:xfrm>
        </p:grpSpPr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B5901924-3584-5EE6-B7EC-A995EBE08047}"/>
                </a:ext>
              </a:extLst>
            </p:cNvPr>
            <p:cNvSpPr/>
            <p:nvPr/>
          </p:nvSpPr>
          <p:spPr>
            <a:xfrm>
              <a:off x="5716522" y="4104574"/>
              <a:ext cx="758952" cy="758952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3" name="Graphic 22" descr="Remote work with solid fill">
              <a:extLst>
                <a:ext uri="{FF2B5EF4-FFF2-40B4-BE49-F238E27FC236}">
                  <a16:creationId xmlns:a16="http://schemas.microsoft.com/office/drawing/2014/main" id="{421D0371-4C3E-9680-1902-B47D82D1A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42253" y="4208206"/>
              <a:ext cx="551688" cy="551688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5FB666E-F21D-A8E3-5950-119A4DF20C63}"/>
              </a:ext>
            </a:extLst>
          </p:cNvPr>
          <p:cNvGrpSpPr/>
          <p:nvPr/>
        </p:nvGrpSpPr>
        <p:grpSpPr>
          <a:xfrm>
            <a:off x="7130794" y="4104574"/>
            <a:ext cx="758952" cy="758952"/>
            <a:chOff x="7130794" y="4104574"/>
            <a:chExt cx="758952" cy="758952"/>
          </a:xfrm>
        </p:grpSpPr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65D139DF-9000-5B84-1A50-6BC346693B6F}"/>
                </a:ext>
              </a:extLst>
            </p:cNvPr>
            <p:cNvSpPr/>
            <p:nvPr/>
          </p:nvSpPr>
          <p:spPr>
            <a:xfrm>
              <a:off x="7130794" y="4104574"/>
              <a:ext cx="758952" cy="758952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2" name="Graphic 31" descr="Tools with solid fill">
              <a:extLst>
                <a:ext uri="{FF2B5EF4-FFF2-40B4-BE49-F238E27FC236}">
                  <a16:creationId xmlns:a16="http://schemas.microsoft.com/office/drawing/2014/main" id="{B1AB3119-1378-E989-B276-DB9E89D10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256525" y="4230684"/>
              <a:ext cx="506731" cy="506731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0DBFA3F-07E8-23D7-70FF-9DC66C98F4D5}"/>
              </a:ext>
            </a:extLst>
          </p:cNvPr>
          <p:cNvGrpSpPr/>
          <p:nvPr/>
        </p:nvGrpSpPr>
        <p:grpSpPr>
          <a:xfrm>
            <a:off x="8545066" y="4104574"/>
            <a:ext cx="758952" cy="758952"/>
            <a:chOff x="8545066" y="4104574"/>
            <a:chExt cx="758952" cy="758952"/>
          </a:xfrm>
        </p:grpSpPr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0A381AAE-3332-EB4F-8B22-D8F36413AF7F}"/>
                </a:ext>
              </a:extLst>
            </p:cNvPr>
            <p:cNvSpPr/>
            <p:nvPr/>
          </p:nvSpPr>
          <p:spPr>
            <a:xfrm>
              <a:off x="8545066" y="4104574"/>
              <a:ext cx="758952" cy="758952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6" name="Graphic 35" descr="Completed with solid fill">
              <a:extLst>
                <a:ext uri="{FF2B5EF4-FFF2-40B4-BE49-F238E27FC236}">
                  <a16:creationId xmlns:a16="http://schemas.microsoft.com/office/drawing/2014/main" id="{0086428D-7591-986D-DF45-FAC116FAB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13793" y="4152900"/>
              <a:ext cx="637032" cy="637032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2DCDF55-E2DE-0DD0-0C58-DB9E4F1248A5}"/>
              </a:ext>
            </a:extLst>
          </p:cNvPr>
          <p:cNvGrpSpPr/>
          <p:nvPr/>
        </p:nvGrpSpPr>
        <p:grpSpPr>
          <a:xfrm>
            <a:off x="9959338" y="4104574"/>
            <a:ext cx="758952" cy="758952"/>
            <a:chOff x="9959338" y="4104574"/>
            <a:chExt cx="758952" cy="758952"/>
          </a:xfrm>
        </p:grpSpPr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2774364C-B459-7A8A-0FC2-FE24070C3777}"/>
                </a:ext>
              </a:extLst>
            </p:cNvPr>
            <p:cNvSpPr/>
            <p:nvPr/>
          </p:nvSpPr>
          <p:spPr>
            <a:xfrm>
              <a:off x="9959338" y="4104574"/>
              <a:ext cx="758952" cy="758952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8" name="Graphic 37" descr="Document with solid fill">
              <a:extLst>
                <a:ext uri="{FF2B5EF4-FFF2-40B4-BE49-F238E27FC236}">
                  <a16:creationId xmlns:a16="http://schemas.microsoft.com/office/drawing/2014/main" id="{DA95E5C2-67C0-FB02-25AF-C7703A2AE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037187" y="4167261"/>
              <a:ext cx="622671" cy="622671"/>
            </a:xfrm>
            <a:prstGeom prst="rect">
              <a:avLst/>
            </a:prstGeom>
          </p:spPr>
        </p:pic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9DE3AA77-848B-BB7E-09A8-03CDC5372B9D}"/>
              </a:ext>
            </a:extLst>
          </p:cNvPr>
          <p:cNvSpPr/>
          <p:nvPr/>
        </p:nvSpPr>
        <p:spPr>
          <a:xfrm>
            <a:off x="1228324" y="4897264"/>
            <a:ext cx="1294200" cy="7386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Ideasi</a:t>
            </a:r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&amp; </a:t>
            </a:r>
          </a:p>
          <a:p>
            <a:pPr algn="ctr"/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Perencanaan</a:t>
            </a:r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algn="ctr"/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Proyek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ABE98FE-AE13-1F48-D01C-61A78A5B9939}"/>
              </a:ext>
            </a:extLst>
          </p:cNvPr>
          <p:cNvSpPr/>
          <p:nvPr/>
        </p:nvSpPr>
        <p:spPr>
          <a:xfrm>
            <a:off x="2649507" y="4891971"/>
            <a:ext cx="1284262" cy="7386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Pengadaan</a:t>
            </a:r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&amp; </a:t>
            </a:r>
          </a:p>
          <a:p>
            <a:pPr algn="ctr"/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Pengujian</a:t>
            </a:r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algn="ctr"/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Komponen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378F3E6-A518-524A-FC73-6EC9208134C6}"/>
              </a:ext>
            </a:extLst>
          </p:cNvPr>
          <p:cNvSpPr/>
          <p:nvPr/>
        </p:nvSpPr>
        <p:spPr>
          <a:xfrm>
            <a:off x="4199442" y="4886678"/>
            <a:ext cx="1016817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Koneksi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Internet &amp; </a:t>
            </a:r>
          </a:p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Cloud</a:t>
            </a:r>
          </a:p>
          <a:p>
            <a:pPr algn="ctr"/>
            <a:r>
              <a:rPr lang="en-US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Integration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46C4AB-4DBF-DC11-1F8B-B4CF064EEAFB}"/>
              </a:ext>
            </a:extLst>
          </p:cNvPr>
          <p:cNvSpPr/>
          <p:nvPr/>
        </p:nvSpPr>
        <p:spPr>
          <a:xfrm>
            <a:off x="5546632" y="4881385"/>
            <a:ext cx="115486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Fitur </a:t>
            </a:r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Kendali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Jarak </a:t>
            </a:r>
            <a:r>
              <a:rPr lang="en-US" sz="1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Jauh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C8D5DFB-1548-4C63-4B01-D646DD2CD847}"/>
              </a:ext>
            </a:extLst>
          </p:cNvPr>
          <p:cNvSpPr/>
          <p:nvPr/>
        </p:nvSpPr>
        <p:spPr>
          <a:xfrm>
            <a:off x="7039885" y="4876092"/>
            <a:ext cx="1000787" cy="7386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Integrasi &amp;</a:t>
            </a:r>
          </a:p>
          <a:p>
            <a:pPr algn="ctr"/>
            <a:r>
              <a:rPr lang="en-US" sz="1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Optimasi</a:t>
            </a:r>
            <a:endParaRPr lang="en-US" sz="1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Sistem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DF9BFD2-4161-F8C5-DF53-597A90BDF328}"/>
              </a:ext>
            </a:extLst>
          </p:cNvPr>
          <p:cNvSpPr/>
          <p:nvPr/>
        </p:nvSpPr>
        <p:spPr>
          <a:xfrm>
            <a:off x="8337122" y="4870799"/>
            <a:ext cx="123873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Finalisasi</a:t>
            </a:r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&amp;</a:t>
            </a:r>
          </a:p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Uji </a:t>
            </a:r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Lapangan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C11466C-AE5E-2965-1D63-621607FD18EE}"/>
              </a:ext>
            </a:extLst>
          </p:cNvPr>
          <p:cNvSpPr/>
          <p:nvPr/>
        </p:nvSpPr>
        <p:spPr>
          <a:xfrm>
            <a:off x="9760165" y="4865506"/>
            <a:ext cx="122507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Dokumentasi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 </a:t>
            </a:r>
            <a:r>
              <a:rPr lang="en-US" sz="1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Laporan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8005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09A7C-9980-ED42-3288-DA52175AE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urple and blue circuit board on a planet&#10;&#10;AI-generated content may be incorrect.">
            <a:extLst>
              <a:ext uri="{FF2B5EF4-FFF2-40B4-BE49-F238E27FC236}">
                <a16:creationId xmlns:a16="http://schemas.microsoft.com/office/drawing/2014/main" id="{FE0A87EA-F55C-73BC-3DAF-D8A226CCAB1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F5A7D0-E49C-6DBF-75AC-B0B86F92EC4A}"/>
              </a:ext>
            </a:extLst>
          </p:cNvPr>
          <p:cNvSpPr/>
          <p:nvPr/>
        </p:nvSpPr>
        <p:spPr>
          <a:xfrm>
            <a:off x="1537920" y="262438"/>
            <a:ext cx="91498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FIRE AND SMOKE DETECTOR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8EC7BF-368B-3CB1-8AD2-37E6BAD0D284}"/>
              </a:ext>
            </a:extLst>
          </p:cNvPr>
          <p:cNvSpPr/>
          <p:nvPr/>
        </p:nvSpPr>
        <p:spPr>
          <a:xfrm>
            <a:off x="5096494" y="1211473"/>
            <a:ext cx="199900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By.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Kelompok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12</a:t>
            </a:r>
            <a:endParaRPr lang="en-US" sz="20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8D5CE6-B9A6-6B3C-0680-A1BDFA1D1DF8}"/>
              </a:ext>
            </a:extLst>
          </p:cNvPr>
          <p:cNvSpPr/>
          <p:nvPr/>
        </p:nvSpPr>
        <p:spPr>
          <a:xfrm>
            <a:off x="4339459" y="2534913"/>
            <a:ext cx="351307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Timeline </a:t>
            </a:r>
            <a:r>
              <a:rPr lang="en-US" sz="3600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Proyek</a:t>
            </a:r>
            <a:endParaRPr lang="en-US" sz="3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072D0E-171F-C0AD-965F-33346FBDF9A5}"/>
              </a:ext>
            </a:extLst>
          </p:cNvPr>
          <p:cNvSpPr/>
          <p:nvPr/>
        </p:nvSpPr>
        <p:spPr>
          <a:xfrm>
            <a:off x="1449527" y="3730391"/>
            <a:ext cx="80342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WEEK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34E48E-4CCD-8E9B-5D38-F44D7167DC22}"/>
              </a:ext>
            </a:extLst>
          </p:cNvPr>
          <p:cNvSpPr/>
          <p:nvPr/>
        </p:nvSpPr>
        <p:spPr>
          <a:xfrm>
            <a:off x="2865741" y="3725098"/>
            <a:ext cx="80342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WEEK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2DE38D-FE1C-EDAB-6B7D-102D002A0CC7}"/>
              </a:ext>
            </a:extLst>
          </p:cNvPr>
          <p:cNvSpPr/>
          <p:nvPr/>
        </p:nvSpPr>
        <p:spPr>
          <a:xfrm>
            <a:off x="4281955" y="3719805"/>
            <a:ext cx="80342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WEEK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F839B3-553B-EA10-48C1-875CDD9A81AB}"/>
              </a:ext>
            </a:extLst>
          </p:cNvPr>
          <p:cNvSpPr/>
          <p:nvPr/>
        </p:nvSpPr>
        <p:spPr>
          <a:xfrm>
            <a:off x="5698169" y="3714512"/>
            <a:ext cx="80342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WEEK 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A31644-807A-3A7A-81DD-5BB8A224F45B}"/>
              </a:ext>
            </a:extLst>
          </p:cNvPr>
          <p:cNvSpPr/>
          <p:nvPr/>
        </p:nvSpPr>
        <p:spPr>
          <a:xfrm>
            <a:off x="7114383" y="3709219"/>
            <a:ext cx="80342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WEEK 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7AA02A-B8AF-1725-7533-91251CE20CF1}"/>
              </a:ext>
            </a:extLst>
          </p:cNvPr>
          <p:cNvSpPr/>
          <p:nvPr/>
        </p:nvSpPr>
        <p:spPr>
          <a:xfrm>
            <a:off x="8530597" y="3703926"/>
            <a:ext cx="80342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WEEK 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F9EFC8E-B5AC-DE51-DE07-00F220A14717}"/>
              </a:ext>
            </a:extLst>
          </p:cNvPr>
          <p:cNvSpPr/>
          <p:nvPr/>
        </p:nvSpPr>
        <p:spPr>
          <a:xfrm>
            <a:off x="9946811" y="3698633"/>
            <a:ext cx="80342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WEEK 7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451F2E7-5872-A426-4868-E52194D7FE79}"/>
              </a:ext>
            </a:extLst>
          </p:cNvPr>
          <p:cNvCxnSpPr>
            <a:cxnSpLocks/>
            <a:endCxn id="30" idx="6"/>
          </p:cNvCxnSpPr>
          <p:nvPr/>
        </p:nvCxnSpPr>
        <p:spPr>
          <a:xfrm>
            <a:off x="1473706" y="4471416"/>
            <a:ext cx="9244584" cy="12634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FD1B341-B8A5-24E7-8F6F-3B7AC900B5CD}"/>
              </a:ext>
            </a:extLst>
          </p:cNvPr>
          <p:cNvGrpSpPr/>
          <p:nvPr/>
        </p:nvGrpSpPr>
        <p:grpSpPr>
          <a:xfrm>
            <a:off x="2887978" y="4104574"/>
            <a:ext cx="758952" cy="758952"/>
            <a:chOff x="2887978" y="4104574"/>
            <a:chExt cx="758952" cy="758952"/>
          </a:xfrm>
        </p:grpSpPr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873D7B5A-1A69-1733-964E-208659DA6FD3}"/>
                </a:ext>
              </a:extLst>
            </p:cNvPr>
            <p:cNvSpPr/>
            <p:nvPr/>
          </p:nvSpPr>
          <p:spPr>
            <a:xfrm>
              <a:off x="2887978" y="4104574"/>
              <a:ext cx="758952" cy="758952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9" name="Graphic 18" descr="Checklist outline">
              <a:extLst>
                <a:ext uri="{FF2B5EF4-FFF2-40B4-BE49-F238E27FC236}">
                  <a16:creationId xmlns:a16="http://schemas.microsoft.com/office/drawing/2014/main" id="{D4142AEC-94D8-70E9-2E12-3FA751E8B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04505" y="4221102"/>
              <a:ext cx="525896" cy="525896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4315B74-7298-1411-A335-0416EEAB3F0F}"/>
              </a:ext>
            </a:extLst>
          </p:cNvPr>
          <p:cNvGrpSpPr/>
          <p:nvPr/>
        </p:nvGrpSpPr>
        <p:grpSpPr>
          <a:xfrm>
            <a:off x="4302250" y="4104574"/>
            <a:ext cx="758952" cy="758952"/>
            <a:chOff x="4302250" y="4104574"/>
            <a:chExt cx="758952" cy="758952"/>
          </a:xfrm>
        </p:grpSpPr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10A13932-E77E-1E34-EC2C-80712F0FA709}"/>
                </a:ext>
              </a:extLst>
            </p:cNvPr>
            <p:cNvSpPr/>
            <p:nvPr/>
          </p:nvSpPr>
          <p:spPr>
            <a:xfrm>
              <a:off x="4302250" y="4104574"/>
              <a:ext cx="758952" cy="758952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1" name="Graphic 20" descr="Wireless with solid fill">
              <a:extLst>
                <a:ext uri="{FF2B5EF4-FFF2-40B4-BE49-F238E27FC236}">
                  <a16:creationId xmlns:a16="http://schemas.microsoft.com/office/drawing/2014/main" id="{E32DBC2D-3B05-9416-D9CD-BEFF0512D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339459" y="4171531"/>
              <a:ext cx="551688" cy="551688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ED73C63-AC10-494C-FA8B-74D0A7BF9EB6}"/>
              </a:ext>
            </a:extLst>
          </p:cNvPr>
          <p:cNvGrpSpPr/>
          <p:nvPr/>
        </p:nvGrpSpPr>
        <p:grpSpPr>
          <a:xfrm>
            <a:off x="5716522" y="4104574"/>
            <a:ext cx="758952" cy="758952"/>
            <a:chOff x="5716522" y="4104574"/>
            <a:chExt cx="758952" cy="758952"/>
          </a:xfrm>
        </p:grpSpPr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88280E19-0BDD-C710-F539-1BC3079ECDE8}"/>
                </a:ext>
              </a:extLst>
            </p:cNvPr>
            <p:cNvSpPr/>
            <p:nvPr/>
          </p:nvSpPr>
          <p:spPr>
            <a:xfrm>
              <a:off x="5716522" y="4104574"/>
              <a:ext cx="758952" cy="758952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3" name="Graphic 22" descr="Remote work with solid fill">
              <a:extLst>
                <a:ext uri="{FF2B5EF4-FFF2-40B4-BE49-F238E27FC236}">
                  <a16:creationId xmlns:a16="http://schemas.microsoft.com/office/drawing/2014/main" id="{B1EFB56A-2677-CB19-10F6-6178FC43E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842253" y="4208206"/>
              <a:ext cx="551688" cy="551688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096F6BB-5008-ADE0-FAE7-8BE42E590F17}"/>
              </a:ext>
            </a:extLst>
          </p:cNvPr>
          <p:cNvGrpSpPr/>
          <p:nvPr/>
        </p:nvGrpSpPr>
        <p:grpSpPr>
          <a:xfrm>
            <a:off x="7130794" y="4104574"/>
            <a:ext cx="758952" cy="758952"/>
            <a:chOff x="7130794" y="4104574"/>
            <a:chExt cx="758952" cy="758952"/>
          </a:xfrm>
        </p:grpSpPr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CA55DED9-A592-4F21-5B3D-005906915B87}"/>
                </a:ext>
              </a:extLst>
            </p:cNvPr>
            <p:cNvSpPr/>
            <p:nvPr/>
          </p:nvSpPr>
          <p:spPr>
            <a:xfrm>
              <a:off x="7130794" y="4104574"/>
              <a:ext cx="758952" cy="758952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2" name="Graphic 31" descr="Tools with solid fill">
              <a:extLst>
                <a:ext uri="{FF2B5EF4-FFF2-40B4-BE49-F238E27FC236}">
                  <a16:creationId xmlns:a16="http://schemas.microsoft.com/office/drawing/2014/main" id="{458B672A-EF23-2DD2-C33A-48C7A2E11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256525" y="4230684"/>
              <a:ext cx="506731" cy="506731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F078DFE-26F9-71C8-D04A-8F7795B05CF2}"/>
              </a:ext>
            </a:extLst>
          </p:cNvPr>
          <p:cNvGrpSpPr/>
          <p:nvPr/>
        </p:nvGrpSpPr>
        <p:grpSpPr>
          <a:xfrm>
            <a:off x="8545066" y="4104574"/>
            <a:ext cx="758952" cy="758952"/>
            <a:chOff x="8545066" y="4104574"/>
            <a:chExt cx="758952" cy="758952"/>
          </a:xfrm>
        </p:grpSpPr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2AF9A555-5D5D-0C9C-382E-189736DF7897}"/>
                </a:ext>
              </a:extLst>
            </p:cNvPr>
            <p:cNvSpPr/>
            <p:nvPr/>
          </p:nvSpPr>
          <p:spPr>
            <a:xfrm>
              <a:off x="8545066" y="4104574"/>
              <a:ext cx="758952" cy="758952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6" name="Graphic 35" descr="Completed with solid fill">
              <a:extLst>
                <a:ext uri="{FF2B5EF4-FFF2-40B4-BE49-F238E27FC236}">
                  <a16:creationId xmlns:a16="http://schemas.microsoft.com/office/drawing/2014/main" id="{59D5B42F-870E-6869-1C7C-2BA19ECAE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13793" y="4152900"/>
              <a:ext cx="637032" cy="637032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D6940C3-6BB8-181B-A6E5-619E4C033B09}"/>
              </a:ext>
            </a:extLst>
          </p:cNvPr>
          <p:cNvGrpSpPr/>
          <p:nvPr/>
        </p:nvGrpSpPr>
        <p:grpSpPr>
          <a:xfrm>
            <a:off x="9959338" y="4104574"/>
            <a:ext cx="758952" cy="758952"/>
            <a:chOff x="9959338" y="4104574"/>
            <a:chExt cx="758952" cy="758952"/>
          </a:xfrm>
        </p:grpSpPr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A801A0EA-4B64-AE26-A351-F6B70279CEB0}"/>
                </a:ext>
              </a:extLst>
            </p:cNvPr>
            <p:cNvSpPr/>
            <p:nvPr/>
          </p:nvSpPr>
          <p:spPr>
            <a:xfrm>
              <a:off x="9959338" y="4104574"/>
              <a:ext cx="758952" cy="758952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8" name="Graphic 37" descr="Document with solid fill">
              <a:extLst>
                <a:ext uri="{FF2B5EF4-FFF2-40B4-BE49-F238E27FC236}">
                  <a16:creationId xmlns:a16="http://schemas.microsoft.com/office/drawing/2014/main" id="{4EDAB1B9-0572-03B7-FC89-2744495DE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037187" y="4167261"/>
              <a:ext cx="622671" cy="622671"/>
            </a:xfrm>
            <a:prstGeom prst="rect">
              <a:avLst/>
            </a:prstGeom>
          </p:spPr>
        </p:pic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C33CAA0D-755E-E130-ADED-DAB6EDD770E9}"/>
              </a:ext>
            </a:extLst>
          </p:cNvPr>
          <p:cNvSpPr/>
          <p:nvPr/>
        </p:nvSpPr>
        <p:spPr>
          <a:xfrm>
            <a:off x="1228324" y="4897264"/>
            <a:ext cx="1294200" cy="7386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Ideasi</a:t>
            </a:r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&amp; </a:t>
            </a:r>
          </a:p>
          <a:p>
            <a:pPr algn="ctr"/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Perencanaan</a:t>
            </a:r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algn="ctr"/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Proyek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E25F1A4-D8C3-ECA2-F9D4-E2475F2A150F}"/>
              </a:ext>
            </a:extLst>
          </p:cNvPr>
          <p:cNvSpPr/>
          <p:nvPr/>
        </p:nvSpPr>
        <p:spPr>
          <a:xfrm>
            <a:off x="2649507" y="4891971"/>
            <a:ext cx="1284262" cy="7386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Pengadaan</a:t>
            </a:r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&amp; </a:t>
            </a:r>
          </a:p>
          <a:p>
            <a:pPr algn="ctr"/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Pengujian</a:t>
            </a:r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algn="ctr"/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Komponen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28C82E7-EBF2-B73D-27EF-A39D9908304E}"/>
              </a:ext>
            </a:extLst>
          </p:cNvPr>
          <p:cNvSpPr/>
          <p:nvPr/>
        </p:nvSpPr>
        <p:spPr>
          <a:xfrm>
            <a:off x="4199442" y="4886678"/>
            <a:ext cx="1016817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Koneksi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Internet &amp; </a:t>
            </a:r>
          </a:p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Cloud</a:t>
            </a:r>
          </a:p>
          <a:p>
            <a:pPr algn="ctr"/>
            <a:r>
              <a:rPr lang="en-US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Integration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F0F0A77-56D8-A87C-DBC9-B959DC351E8B}"/>
              </a:ext>
            </a:extLst>
          </p:cNvPr>
          <p:cNvSpPr/>
          <p:nvPr/>
        </p:nvSpPr>
        <p:spPr>
          <a:xfrm>
            <a:off x="5546632" y="4881385"/>
            <a:ext cx="115486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Fitur </a:t>
            </a:r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Kendali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Jarak </a:t>
            </a:r>
            <a:r>
              <a:rPr lang="en-US" sz="1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Jauh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7852ED1-1914-699D-147E-AFC8C1EA04DA}"/>
              </a:ext>
            </a:extLst>
          </p:cNvPr>
          <p:cNvSpPr/>
          <p:nvPr/>
        </p:nvSpPr>
        <p:spPr>
          <a:xfrm>
            <a:off x="7039885" y="4876092"/>
            <a:ext cx="1000787" cy="7386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Integrasi &amp;</a:t>
            </a:r>
          </a:p>
          <a:p>
            <a:pPr algn="ctr"/>
            <a:r>
              <a:rPr lang="en-US" sz="1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Optimasi</a:t>
            </a:r>
            <a:endParaRPr lang="en-US" sz="1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Sistem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D36A397-A47A-C1E9-5557-54A0C5175A61}"/>
              </a:ext>
            </a:extLst>
          </p:cNvPr>
          <p:cNvSpPr/>
          <p:nvPr/>
        </p:nvSpPr>
        <p:spPr>
          <a:xfrm>
            <a:off x="8337122" y="4870799"/>
            <a:ext cx="123873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Finalisasi</a:t>
            </a:r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&amp;</a:t>
            </a:r>
          </a:p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Uji </a:t>
            </a:r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Lapangan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3A17CEB-6E61-D8A6-74ED-9C1E7C67CA72}"/>
              </a:ext>
            </a:extLst>
          </p:cNvPr>
          <p:cNvSpPr/>
          <p:nvPr/>
        </p:nvSpPr>
        <p:spPr>
          <a:xfrm>
            <a:off x="9760165" y="4865506"/>
            <a:ext cx="122507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Dokumentasi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 </a:t>
            </a:r>
            <a:r>
              <a:rPr lang="en-US" sz="1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Laporan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077F4B8-DDA3-A429-5D10-9AF9A633B960}"/>
              </a:ext>
            </a:extLst>
          </p:cNvPr>
          <p:cNvCxnSpPr>
            <a:cxnSpLocks/>
          </p:cNvCxnSpPr>
          <p:nvPr/>
        </p:nvCxnSpPr>
        <p:spPr>
          <a:xfrm>
            <a:off x="1548892" y="4469331"/>
            <a:ext cx="1329549" cy="1817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E98EA8D-22D1-D9F4-91CB-7FA7E3F36466}"/>
              </a:ext>
            </a:extLst>
          </p:cNvPr>
          <p:cNvGrpSpPr/>
          <p:nvPr/>
        </p:nvGrpSpPr>
        <p:grpSpPr>
          <a:xfrm>
            <a:off x="1473706" y="4104574"/>
            <a:ext cx="758952" cy="758952"/>
            <a:chOff x="1473706" y="4104574"/>
            <a:chExt cx="758952" cy="758952"/>
          </a:xfrm>
        </p:grpSpPr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6D01EA3A-B9DE-540F-616D-F343A85D1923}"/>
                </a:ext>
              </a:extLst>
            </p:cNvPr>
            <p:cNvSpPr/>
            <p:nvPr/>
          </p:nvSpPr>
          <p:spPr>
            <a:xfrm>
              <a:off x="1473706" y="4104574"/>
              <a:ext cx="758952" cy="758952"/>
            </a:xfrm>
            <a:prstGeom prst="flowChartConnector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0" name="Graphic 9" descr="Lights On with solid fill">
              <a:extLst>
                <a:ext uri="{FF2B5EF4-FFF2-40B4-BE49-F238E27FC236}">
                  <a16:creationId xmlns:a16="http://schemas.microsoft.com/office/drawing/2014/main" id="{08648645-EA0D-58E3-8655-03A830085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551355" y="4171531"/>
              <a:ext cx="599770" cy="599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68041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CC88A-C93E-3FBB-EE40-11E1E52ED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urple and blue circuit board on a planet&#10;&#10;AI-generated content may be incorrect.">
            <a:extLst>
              <a:ext uri="{FF2B5EF4-FFF2-40B4-BE49-F238E27FC236}">
                <a16:creationId xmlns:a16="http://schemas.microsoft.com/office/drawing/2014/main" id="{86DA85D2-9828-4197-CED8-CBE7F3436C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70523" y="-7464669"/>
            <a:ext cx="25775137" cy="144985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D86A7AB-51BB-372E-ACDB-6F948AE9013D}"/>
              </a:ext>
            </a:extLst>
          </p:cNvPr>
          <p:cNvSpPr/>
          <p:nvPr/>
        </p:nvSpPr>
        <p:spPr>
          <a:xfrm>
            <a:off x="1537920" y="262438"/>
            <a:ext cx="91498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FIRE AND SMOKE DETECTOR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2BBA60-4B86-DBE5-BE61-3314872FD26C}"/>
              </a:ext>
            </a:extLst>
          </p:cNvPr>
          <p:cNvSpPr/>
          <p:nvPr/>
        </p:nvSpPr>
        <p:spPr>
          <a:xfrm>
            <a:off x="5096494" y="1211473"/>
            <a:ext cx="199900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By.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Kelompok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12</a:t>
            </a:r>
            <a:endParaRPr lang="en-US" sz="20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375F4F-1535-F3EC-8CCA-629C2E0F4F11}"/>
              </a:ext>
            </a:extLst>
          </p:cNvPr>
          <p:cNvSpPr/>
          <p:nvPr/>
        </p:nvSpPr>
        <p:spPr>
          <a:xfrm>
            <a:off x="-11626200" y="899672"/>
            <a:ext cx="351307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Timeline </a:t>
            </a:r>
            <a:r>
              <a:rPr lang="en-US" sz="3600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Proyek</a:t>
            </a:r>
            <a:endParaRPr lang="en-US" sz="3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967EE4-CFFE-F77A-FB9A-DBDDAE416864}"/>
              </a:ext>
            </a:extLst>
          </p:cNvPr>
          <p:cNvSpPr/>
          <p:nvPr/>
        </p:nvSpPr>
        <p:spPr>
          <a:xfrm>
            <a:off x="1400862" y="2393047"/>
            <a:ext cx="80342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WEEK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E8A859-5D67-92BB-CC09-4841FBBC7C05}"/>
              </a:ext>
            </a:extLst>
          </p:cNvPr>
          <p:cNvSpPr/>
          <p:nvPr/>
        </p:nvSpPr>
        <p:spPr>
          <a:xfrm>
            <a:off x="17339619" y="7561541"/>
            <a:ext cx="80342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WEEK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018D46-3834-BE15-4F39-0CCD50213F29}"/>
              </a:ext>
            </a:extLst>
          </p:cNvPr>
          <p:cNvSpPr/>
          <p:nvPr/>
        </p:nvSpPr>
        <p:spPr>
          <a:xfrm>
            <a:off x="17289094" y="5440561"/>
            <a:ext cx="80342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WEEK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B586A3-8618-9636-5A49-84EBA64C5D78}"/>
              </a:ext>
            </a:extLst>
          </p:cNvPr>
          <p:cNvSpPr/>
          <p:nvPr/>
        </p:nvSpPr>
        <p:spPr>
          <a:xfrm>
            <a:off x="17266753" y="3772088"/>
            <a:ext cx="80342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WEEK 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CEBFD0-CD15-B764-FECD-5387AA02A8CA}"/>
              </a:ext>
            </a:extLst>
          </p:cNvPr>
          <p:cNvSpPr/>
          <p:nvPr/>
        </p:nvSpPr>
        <p:spPr>
          <a:xfrm>
            <a:off x="17239094" y="1758685"/>
            <a:ext cx="80342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WEEK 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AA5794-33AC-4552-A9CB-049E9C28D946}"/>
              </a:ext>
            </a:extLst>
          </p:cNvPr>
          <p:cNvSpPr/>
          <p:nvPr/>
        </p:nvSpPr>
        <p:spPr>
          <a:xfrm>
            <a:off x="17123385" y="-85782"/>
            <a:ext cx="80342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WEEK 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5D22BD-11AB-2F27-C396-663F3E8EA438}"/>
              </a:ext>
            </a:extLst>
          </p:cNvPr>
          <p:cNvSpPr/>
          <p:nvPr/>
        </p:nvSpPr>
        <p:spPr>
          <a:xfrm>
            <a:off x="17155331" y="-1970647"/>
            <a:ext cx="80342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WEEK 7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902BC62-6B04-3986-9FD5-C751EC13080E}"/>
              </a:ext>
            </a:extLst>
          </p:cNvPr>
          <p:cNvCxnSpPr>
            <a:cxnSpLocks/>
          </p:cNvCxnSpPr>
          <p:nvPr/>
        </p:nvCxnSpPr>
        <p:spPr>
          <a:xfrm>
            <a:off x="23823313" y="4477733"/>
            <a:ext cx="9244584" cy="12634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157A827-2831-D0A4-AC5A-0540C43D8F54}"/>
              </a:ext>
            </a:extLst>
          </p:cNvPr>
          <p:cNvGrpSpPr/>
          <p:nvPr/>
        </p:nvGrpSpPr>
        <p:grpSpPr>
          <a:xfrm>
            <a:off x="554273" y="2393047"/>
            <a:ext cx="758952" cy="758952"/>
            <a:chOff x="1473706" y="4104574"/>
            <a:chExt cx="758952" cy="758952"/>
          </a:xfrm>
        </p:grpSpPr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5BF5ECE0-063B-D0E9-66C4-311FC1BB17CE}"/>
                </a:ext>
              </a:extLst>
            </p:cNvPr>
            <p:cNvSpPr/>
            <p:nvPr/>
          </p:nvSpPr>
          <p:spPr>
            <a:xfrm>
              <a:off x="1473706" y="4104574"/>
              <a:ext cx="758952" cy="758952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0" name="Graphic 9" descr="Lights On with solid fill">
              <a:extLst>
                <a:ext uri="{FF2B5EF4-FFF2-40B4-BE49-F238E27FC236}">
                  <a16:creationId xmlns:a16="http://schemas.microsoft.com/office/drawing/2014/main" id="{9D6E92A7-BADA-85BD-EF87-A6F96AD16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51355" y="4171531"/>
              <a:ext cx="599770" cy="59977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4AA556D-CB71-983F-9BC4-19026C3F4DB8}"/>
              </a:ext>
            </a:extLst>
          </p:cNvPr>
          <p:cNvGrpSpPr/>
          <p:nvPr/>
        </p:nvGrpSpPr>
        <p:grpSpPr>
          <a:xfrm>
            <a:off x="17361856" y="7941017"/>
            <a:ext cx="758952" cy="758952"/>
            <a:chOff x="2887978" y="4104574"/>
            <a:chExt cx="758952" cy="758952"/>
          </a:xfrm>
        </p:grpSpPr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61AC8EAC-C141-0730-60C4-01742A28BD5B}"/>
                </a:ext>
              </a:extLst>
            </p:cNvPr>
            <p:cNvSpPr/>
            <p:nvPr/>
          </p:nvSpPr>
          <p:spPr>
            <a:xfrm>
              <a:off x="2887978" y="4104574"/>
              <a:ext cx="758952" cy="758952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9" name="Graphic 18" descr="Checklist outline">
              <a:extLst>
                <a:ext uri="{FF2B5EF4-FFF2-40B4-BE49-F238E27FC236}">
                  <a16:creationId xmlns:a16="http://schemas.microsoft.com/office/drawing/2014/main" id="{21AB0264-6ACC-A4B6-B4A1-D596B3459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004505" y="4221102"/>
              <a:ext cx="525896" cy="525896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32C96CA-41FE-6FCD-E508-4C222A6D1E99}"/>
              </a:ext>
            </a:extLst>
          </p:cNvPr>
          <p:cNvGrpSpPr/>
          <p:nvPr/>
        </p:nvGrpSpPr>
        <p:grpSpPr>
          <a:xfrm>
            <a:off x="17309389" y="5825330"/>
            <a:ext cx="758952" cy="758952"/>
            <a:chOff x="4302250" y="4104574"/>
            <a:chExt cx="758952" cy="758952"/>
          </a:xfrm>
        </p:grpSpPr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7184F2D3-4C1A-FCDF-1600-56EBB7628144}"/>
                </a:ext>
              </a:extLst>
            </p:cNvPr>
            <p:cNvSpPr/>
            <p:nvPr/>
          </p:nvSpPr>
          <p:spPr>
            <a:xfrm>
              <a:off x="4302250" y="4104574"/>
              <a:ext cx="758952" cy="758952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1" name="Graphic 20" descr="Wireless with solid fill">
              <a:extLst>
                <a:ext uri="{FF2B5EF4-FFF2-40B4-BE49-F238E27FC236}">
                  <a16:creationId xmlns:a16="http://schemas.microsoft.com/office/drawing/2014/main" id="{C3DBF0A3-A351-F7D5-AA51-402FDB7A1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39459" y="4171531"/>
              <a:ext cx="551688" cy="551688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FE3A305-C833-8297-7A55-5AEC8B668498}"/>
              </a:ext>
            </a:extLst>
          </p:cNvPr>
          <p:cNvGrpSpPr/>
          <p:nvPr/>
        </p:nvGrpSpPr>
        <p:grpSpPr>
          <a:xfrm>
            <a:off x="17285106" y="4162150"/>
            <a:ext cx="758952" cy="758952"/>
            <a:chOff x="5716522" y="4104574"/>
            <a:chExt cx="758952" cy="758952"/>
          </a:xfrm>
        </p:grpSpPr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A67B5AC8-0075-DD93-118E-AD9BCC2E5A61}"/>
                </a:ext>
              </a:extLst>
            </p:cNvPr>
            <p:cNvSpPr/>
            <p:nvPr/>
          </p:nvSpPr>
          <p:spPr>
            <a:xfrm>
              <a:off x="5716522" y="4104574"/>
              <a:ext cx="758952" cy="758952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3" name="Graphic 22" descr="Remote work with solid fill">
              <a:extLst>
                <a:ext uri="{FF2B5EF4-FFF2-40B4-BE49-F238E27FC236}">
                  <a16:creationId xmlns:a16="http://schemas.microsoft.com/office/drawing/2014/main" id="{8CB54CA0-F633-E60D-33D9-AA4461676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42253" y="4208206"/>
              <a:ext cx="551688" cy="551688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D66D0A0-ED41-BB0F-D375-E8A657C4A9B5}"/>
              </a:ext>
            </a:extLst>
          </p:cNvPr>
          <p:cNvGrpSpPr/>
          <p:nvPr/>
        </p:nvGrpSpPr>
        <p:grpSpPr>
          <a:xfrm>
            <a:off x="17255505" y="2154040"/>
            <a:ext cx="758952" cy="758952"/>
            <a:chOff x="7130794" y="4104574"/>
            <a:chExt cx="758952" cy="758952"/>
          </a:xfrm>
        </p:grpSpPr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A6CEEAA1-3864-F43C-AE2A-20FD5CC37B0E}"/>
                </a:ext>
              </a:extLst>
            </p:cNvPr>
            <p:cNvSpPr/>
            <p:nvPr/>
          </p:nvSpPr>
          <p:spPr>
            <a:xfrm>
              <a:off x="7130794" y="4104574"/>
              <a:ext cx="758952" cy="758952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2" name="Graphic 31" descr="Tools with solid fill">
              <a:extLst>
                <a:ext uri="{FF2B5EF4-FFF2-40B4-BE49-F238E27FC236}">
                  <a16:creationId xmlns:a16="http://schemas.microsoft.com/office/drawing/2014/main" id="{C7DEF2BE-99BD-776C-89A6-5B0EC4AEE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256525" y="4230684"/>
              <a:ext cx="506731" cy="506731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A56484D-2E51-016B-9B72-550810E5129D}"/>
              </a:ext>
            </a:extLst>
          </p:cNvPr>
          <p:cNvGrpSpPr/>
          <p:nvPr/>
        </p:nvGrpSpPr>
        <p:grpSpPr>
          <a:xfrm>
            <a:off x="17137854" y="314866"/>
            <a:ext cx="758952" cy="758952"/>
            <a:chOff x="8545066" y="4104574"/>
            <a:chExt cx="758952" cy="758952"/>
          </a:xfrm>
        </p:grpSpPr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CDA7B018-7151-3942-B1F5-0B0ADE7E89DC}"/>
                </a:ext>
              </a:extLst>
            </p:cNvPr>
            <p:cNvSpPr/>
            <p:nvPr/>
          </p:nvSpPr>
          <p:spPr>
            <a:xfrm>
              <a:off x="8545066" y="4104574"/>
              <a:ext cx="758952" cy="758952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6" name="Graphic 35" descr="Completed with solid fill">
              <a:extLst>
                <a:ext uri="{FF2B5EF4-FFF2-40B4-BE49-F238E27FC236}">
                  <a16:creationId xmlns:a16="http://schemas.microsoft.com/office/drawing/2014/main" id="{06F1BB13-7648-CB2C-0CCC-CA6A2B4E8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13793" y="4152900"/>
              <a:ext cx="637032" cy="637032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A23EE5F-EF21-D23D-F726-BE2FE751361D}"/>
              </a:ext>
            </a:extLst>
          </p:cNvPr>
          <p:cNvGrpSpPr/>
          <p:nvPr/>
        </p:nvGrpSpPr>
        <p:grpSpPr>
          <a:xfrm>
            <a:off x="17167858" y="-1564706"/>
            <a:ext cx="758952" cy="758952"/>
            <a:chOff x="9959338" y="4104574"/>
            <a:chExt cx="758952" cy="758952"/>
          </a:xfrm>
        </p:grpSpPr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34AB0B04-58CF-5675-1755-69E9858EC241}"/>
                </a:ext>
              </a:extLst>
            </p:cNvPr>
            <p:cNvSpPr/>
            <p:nvPr/>
          </p:nvSpPr>
          <p:spPr>
            <a:xfrm>
              <a:off x="9959338" y="4104574"/>
              <a:ext cx="758952" cy="758952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8" name="Graphic 37" descr="Document with solid fill">
              <a:extLst>
                <a:ext uri="{FF2B5EF4-FFF2-40B4-BE49-F238E27FC236}">
                  <a16:creationId xmlns:a16="http://schemas.microsoft.com/office/drawing/2014/main" id="{A872BF7B-7313-8815-FADD-97974F05E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037187" y="4167261"/>
              <a:ext cx="622671" cy="622671"/>
            </a:xfrm>
            <a:prstGeom prst="rect">
              <a:avLst/>
            </a:prstGeom>
          </p:spPr>
        </p:pic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2DB0A4C8-8C1C-F484-3FD1-DE333CC3F8E2}"/>
              </a:ext>
            </a:extLst>
          </p:cNvPr>
          <p:cNvSpPr/>
          <p:nvPr/>
        </p:nvSpPr>
        <p:spPr>
          <a:xfrm>
            <a:off x="17123385" y="8728414"/>
            <a:ext cx="1284262" cy="7386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Pengadaan</a:t>
            </a:r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&amp; </a:t>
            </a:r>
          </a:p>
          <a:p>
            <a:pPr algn="ctr"/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Pengujian</a:t>
            </a:r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algn="ctr"/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Komponen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A0B95F8-6ACD-0050-9336-5E8B0B45E062}"/>
              </a:ext>
            </a:extLst>
          </p:cNvPr>
          <p:cNvSpPr/>
          <p:nvPr/>
        </p:nvSpPr>
        <p:spPr>
          <a:xfrm>
            <a:off x="17206581" y="6607434"/>
            <a:ext cx="1016817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Koneksi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Internet &amp; </a:t>
            </a:r>
          </a:p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Cloud</a:t>
            </a:r>
          </a:p>
          <a:p>
            <a:pPr algn="ctr"/>
            <a:r>
              <a:rPr lang="en-US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Integration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3C045FE-B200-2826-15FB-892C5B949687}"/>
              </a:ext>
            </a:extLst>
          </p:cNvPr>
          <p:cNvSpPr/>
          <p:nvPr/>
        </p:nvSpPr>
        <p:spPr>
          <a:xfrm>
            <a:off x="17115216" y="4938961"/>
            <a:ext cx="115486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Fitur </a:t>
            </a:r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Kendali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Jarak </a:t>
            </a:r>
            <a:r>
              <a:rPr lang="en-US" sz="1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Jauh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8907B78-26F8-D984-6C9F-9A484A499272}"/>
              </a:ext>
            </a:extLst>
          </p:cNvPr>
          <p:cNvSpPr/>
          <p:nvPr/>
        </p:nvSpPr>
        <p:spPr>
          <a:xfrm>
            <a:off x="17164596" y="2925558"/>
            <a:ext cx="1000787" cy="7386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Integrasi &amp;</a:t>
            </a:r>
          </a:p>
          <a:p>
            <a:pPr algn="ctr"/>
            <a:r>
              <a:rPr lang="en-US" sz="1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Optimasi</a:t>
            </a:r>
            <a:endParaRPr lang="en-US" sz="1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Sistem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4B2BDA8-2174-4957-DA92-41334221D691}"/>
              </a:ext>
            </a:extLst>
          </p:cNvPr>
          <p:cNvSpPr/>
          <p:nvPr/>
        </p:nvSpPr>
        <p:spPr>
          <a:xfrm>
            <a:off x="16929910" y="1081091"/>
            <a:ext cx="123873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Finalisasi</a:t>
            </a:r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&amp;</a:t>
            </a:r>
          </a:p>
          <a:p>
            <a:pPr algn="ctr"/>
            <a:r>
              <a:rPr lang="en-US" sz="14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Uji </a:t>
            </a:r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Lapangan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9F2FE53-6054-79BA-D026-D0DC284FE72D}"/>
              </a:ext>
            </a:extLst>
          </p:cNvPr>
          <p:cNvSpPr/>
          <p:nvPr/>
        </p:nvSpPr>
        <p:spPr>
          <a:xfrm>
            <a:off x="16968685" y="-803774"/>
            <a:ext cx="122507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Dokumentasi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 </a:t>
            </a:r>
            <a:r>
              <a:rPr lang="en-US" sz="1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Laporan</a:t>
            </a:r>
            <a:endParaRPr lang="en-US" sz="1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27A29B-87D8-B385-1A5E-7293F1666386}"/>
              </a:ext>
            </a:extLst>
          </p:cNvPr>
          <p:cNvSpPr/>
          <p:nvPr/>
        </p:nvSpPr>
        <p:spPr>
          <a:xfrm>
            <a:off x="1342437" y="2663948"/>
            <a:ext cx="491064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Ideasi</a:t>
            </a:r>
            <a:r>
              <a: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&amp; </a:t>
            </a:r>
            <a:r>
              <a:rPr lang="en-US" sz="2800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Perencanaan</a:t>
            </a:r>
            <a:r>
              <a: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Proyek</a:t>
            </a:r>
            <a:endParaRPr 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9FA473-F602-A3A0-42D6-98273C512541}"/>
              </a:ext>
            </a:extLst>
          </p:cNvPr>
          <p:cNvSpPr/>
          <p:nvPr/>
        </p:nvSpPr>
        <p:spPr>
          <a:xfrm>
            <a:off x="1400862" y="3294890"/>
            <a:ext cx="3564677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Pilihan</a:t>
            </a:r>
            <a:r>
              <a:rPr lang="en-US" sz="1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Studi Kasus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Studi Kasus No.9: </a:t>
            </a:r>
            <a:r>
              <a:rPr lang="en-GB" sz="1200" b="1" i="0" dirty="0">
                <a:solidFill>
                  <a:srgbClr val="F0F6FC"/>
                </a:solidFill>
                <a:effectLst/>
                <a:latin typeface="-apple-system"/>
              </a:rPr>
              <a:t>IoT Fire and Smoke Detector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err="1">
                <a:solidFill>
                  <a:srgbClr val="F0F6FC"/>
                </a:solidFill>
                <a:latin typeface="-apple-system"/>
              </a:rPr>
              <a:t>M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endeteksi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asap dan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api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menggunakan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sensor dan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mengirimkan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peringatan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beserta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lokasi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melalui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internet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err="1">
                <a:solidFill>
                  <a:srgbClr val="F0F6FC"/>
                </a:solidFill>
                <a:latin typeface="-apple-system"/>
              </a:rPr>
              <a:t>M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endukung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Tujuan Pembangunan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Berkelanjutan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(Sustainable Development Goals / SDG)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nomor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11: </a:t>
            </a:r>
            <a:r>
              <a:rPr lang="en-GB" sz="1200" b="1" i="0" dirty="0">
                <a:solidFill>
                  <a:srgbClr val="F0F6FC"/>
                </a:solidFill>
                <a:effectLst/>
                <a:latin typeface="-apple-system"/>
              </a:rPr>
              <a:t>Sustainable Cities and Communities</a:t>
            </a:r>
          </a:p>
          <a:p>
            <a:endParaRPr lang="en-US" sz="12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F2BDC2-4052-1E16-046C-2EEBC3C78D23}"/>
              </a:ext>
            </a:extLst>
          </p:cNvPr>
          <p:cNvSpPr/>
          <p:nvPr/>
        </p:nvSpPr>
        <p:spPr>
          <a:xfrm>
            <a:off x="5835895" y="3294890"/>
            <a:ext cx="3564677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Tujuan </a:t>
            </a:r>
            <a:r>
              <a:rPr lang="en-US" sz="12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Proyek</a:t>
            </a:r>
            <a:endParaRPr lang="en-US" sz="12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Mendeteksi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asap dan/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atau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api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di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lingkungan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sekitar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menggunakan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sensor MQ2 dan flame sensor</a:t>
            </a:r>
            <a:endParaRPr lang="en-US" sz="1200" b="0" i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Mengirimkan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peringatan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(alert)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ke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pengguna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secara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real-time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menggunakan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internet</a:t>
            </a:r>
            <a:endParaRPr lang="en-US" sz="1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Menyertakan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lokasi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kejadian</a:t>
            </a:r>
            <a:r>
              <a:rPr lang="en-GB" sz="1200" dirty="0">
                <a:solidFill>
                  <a:srgbClr val="F0F6FC"/>
                </a:solidFill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melalui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integrasi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dengan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Google Maps API.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Mendukung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kontrol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dan monitoring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jarak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jauh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melalui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platform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seperti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IFTTT, Firebase, </a:t>
            </a:r>
            <a:r>
              <a:rPr lang="en-GB" sz="1200" b="0" i="0" dirty="0" err="1">
                <a:solidFill>
                  <a:srgbClr val="F0F6FC"/>
                </a:solidFill>
                <a:effectLst/>
                <a:latin typeface="-apple-system"/>
              </a:rPr>
              <a:t>atau</a:t>
            </a:r>
            <a:r>
              <a:rPr lang="en-GB" sz="1200" b="0" i="0" dirty="0">
                <a:solidFill>
                  <a:srgbClr val="F0F6FC"/>
                </a:solidFill>
                <a:effectLst/>
                <a:latin typeface="-apple-system"/>
              </a:rPr>
              <a:t> Blynk</a:t>
            </a:r>
          </a:p>
        </p:txBody>
      </p:sp>
    </p:spTree>
    <p:extLst>
      <p:ext uri="{BB962C8B-B14F-4D97-AF65-F5344CB8AC3E}">
        <p14:creationId xmlns:p14="http://schemas.microsoft.com/office/powerpoint/2010/main" val="23070680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988</Words>
  <Application>Microsoft Office PowerPoint</Application>
  <PresentationFormat>Widescreen</PresentationFormat>
  <Paragraphs>293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-apple-system</vt:lpstr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BENONY GABRIEL</dc:creator>
  <cp:lastModifiedBy>BENONY GABRIEL</cp:lastModifiedBy>
  <cp:revision>3</cp:revision>
  <dcterms:created xsi:type="dcterms:W3CDTF">2025-05-07T16:20:06Z</dcterms:created>
  <dcterms:modified xsi:type="dcterms:W3CDTF">2025-05-07T20:20:24Z</dcterms:modified>
</cp:coreProperties>
</file>